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88" r:id="rId4"/>
    <p:sldId id="266" r:id="rId5"/>
    <p:sldId id="267" r:id="rId6"/>
    <p:sldId id="268" r:id="rId7"/>
    <p:sldId id="269" r:id="rId8"/>
    <p:sldId id="270" r:id="rId9"/>
    <p:sldId id="271" r:id="rId10"/>
    <p:sldId id="275" r:id="rId11"/>
    <p:sldId id="277" r:id="rId12"/>
    <p:sldId id="278" r:id="rId13"/>
    <p:sldId id="279" r:id="rId14"/>
    <p:sldId id="281" r:id="rId15"/>
    <p:sldId id="285" r:id="rId16"/>
    <p:sldId id="296" r:id="rId17"/>
    <p:sldId id="293" r:id="rId18"/>
    <p:sldId id="295" r:id="rId19"/>
    <p:sldId id="294" r:id="rId20"/>
    <p:sldId id="292" r:id="rId21"/>
    <p:sldId id="287" r:id="rId22"/>
    <p:sldId id="290" r:id="rId23"/>
    <p:sldId id="291" r:id="rId24"/>
    <p:sldId id="298" r:id="rId25"/>
    <p:sldId id="259" r:id="rId26"/>
  </p:sldIdLst>
  <p:sldSz cx="9144000" cy="5400675"/>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123"/>
    <a:srgbClr val="66822E"/>
    <a:srgbClr val="76A325"/>
    <a:srgbClr val="45A12B"/>
    <a:srgbClr val="C6F159"/>
    <a:srgbClr val="506624"/>
    <a:srgbClr val="2C3814"/>
    <a:srgbClr val="364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p:scale>
          <a:sx n="80" d="100"/>
          <a:sy n="80" d="100"/>
        </p:scale>
        <p:origin x="-1086" y="-234"/>
      </p:cViewPr>
      <p:guideLst>
        <p:guide orient="horz" pos="1701"/>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40662-CCAA-4780-A3F4-81CABD82752D}" type="datetimeFigureOut">
              <a:rPr lang="pl-PL" smtClean="0"/>
              <a:t>2013-02-20</a:t>
            </a:fld>
            <a:endParaRPr lang="pl-PL"/>
          </a:p>
        </p:txBody>
      </p:sp>
      <p:sp>
        <p:nvSpPr>
          <p:cNvPr id="4" name="Symbol zastępczy obrazu slajdu 3"/>
          <p:cNvSpPr>
            <a:spLocks noGrp="1" noRot="1" noChangeAspect="1"/>
          </p:cNvSpPr>
          <p:nvPr>
            <p:ph type="sldImg" idx="2"/>
          </p:nvPr>
        </p:nvSpPr>
        <p:spPr>
          <a:xfrm>
            <a:off x="527050" y="685800"/>
            <a:ext cx="58039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05EB7-6633-47D1-94BF-F33C4E22F959}" type="slidenum">
              <a:rPr lang="pl-PL" smtClean="0"/>
              <a:t>‹#›</a:t>
            </a:fld>
            <a:endParaRPr lang="pl-PL"/>
          </a:p>
        </p:txBody>
      </p:sp>
    </p:spTree>
    <p:extLst>
      <p:ext uri="{BB962C8B-B14F-4D97-AF65-F5344CB8AC3E}">
        <p14:creationId xmlns:p14="http://schemas.microsoft.com/office/powerpoint/2010/main" val="289350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15</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16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17</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18</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19</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20</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21</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22</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3A05EB7-6633-47D1-94BF-F33C4E22F959}" type="slidenum">
              <a:rPr lang="pl-PL" smtClean="0"/>
              <a:t>23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677710"/>
            <a:ext cx="7772400" cy="115764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060382"/>
            <a:ext cx="6400800" cy="13801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16278"/>
            <a:ext cx="2057400" cy="4608076"/>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16278"/>
            <a:ext cx="6019800" cy="4608076"/>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470434"/>
            <a:ext cx="7772400" cy="1072634"/>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289037"/>
            <a:ext cx="7772400" cy="118139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260158"/>
            <a:ext cx="4038600" cy="356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60158"/>
            <a:ext cx="4038600" cy="356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208901"/>
            <a:ext cx="4040188" cy="503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712714"/>
            <a:ext cx="4040188" cy="3111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208901"/>
            <a:ext cx="4041775" cy="503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712714"/>
            <a:ext cx="4041775" cy="3111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15027"/>
            <a:ext cx="3008313" cy="915114"/>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15028"/>
            <a:ext cx="5111750" cy="4609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130142"/>
            <a:ext cx="3008313" cy="3694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780473"/>
            <a:ext cx="5486400" cy="446306"/>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482560"/>
            <a:ext cx="5486400" cy="3240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226779"/>
            <a:ext cx="5486400" cy="63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2013-02-20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16277"/>
            <a:ext cx="8229600" cy="900113"/>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260158"/>
            <a:ext cx="8229600" cy="35641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5005626"/>
            <a:ext cx="2133600" cy="287536"/>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2013-02-20</a:t>
            </a:fld>
            <a:endParaRPr lang="pl-PL"/>
          </a:p>
        </p:txBody>
      </p:sp>
      <p:sp>
        <p:nvSpPr>
          <p:cNvPr id="5" name="Symbol zastępczy stopki 4"/>
          <p:cNvSpPr>
            <a:spLocks noGrp="1"/>
          </p:cNvSpPr>
          <p:nvPr>
            <p:ph type="ftr" sz="quarter" idx="3"/>
          </p:nvPr>
        </p:nvSpPr>
        <p:spPr>
          <a:xfrm>
            <a:off x="3124200" y="5005626"/>
            <a:ext cx="2895600" cy="28753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5005626"/>
            <a:ext cx="2133600" cy="287536"/>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pl/url?sa=i&amp;rct=j&amp;q=rednet+property&amp;source=images&amp;cd=&amp;cad=rja&amp;docid=zqXnUpx2cS7FrM&amp;tbnid=48QUCLXboPTj4M:&amp;ved=0CAUQjRw&amp;url=http://tabelaofert.pl/wiadomosci/aktualnosc?cmn_id=4237&amp;ei=06QjUYaAJcbOhAe9xIHIBw&amp;bvm=bv.42553238,d.bGE&amp;psig=AFQjCNGv3eqbW3vJ0Di_H6pwjnpTtsHrKg&amp;ust=1361376848487929" TargetMode="Externa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rmachalinski@greennetdoradcy.pl" TargetMode="External"/><Relationship Id="rId4" Type="http://schemas.openxmlformats.org/officeDocument/2006/relationships/hyperlink" Target="http://rednetproperty.p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FOTOWOLTAIKA</a:t>
            </a:r>
            <a:endParaRPr lang="pl-PL" sz="1800" b="1" dirty="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763688" y="2268289"/>
            <a:ext cx="7010026" cy="1512168"/>
          </a:xfrm>
          <a:prstGeom prst="rect">
            <a:avLst/>
          </a:prstGeom>
          <a:noFill/>
          <a:ln w="9525">
            <a:noFill/>
            <a:miter lim="800000"/>
            <a:headEnd/>
            <a:tailEnd/>
          </a:ln>
          <a:effectLst/>
        </p:spPr>
      </p:pic>
      <p:sp>
        <p:nvSpPr>
          <p:cNvPr id="6" name="pole tekstowe 5"/>
          <p:cNvSpPr txBox="1"/>
          <p:nvPr/>
        </p:nvSpPr>
        <p:spPr>
          <a:xfrm>
            <a:off x="2123728" y="2556321"/>
            <a:ext cx="6192688" cy="769441"/>
          </a:xfrm>
          <a:prstGeom prst="rect">
            <a:avLst/>
          </a:prstGeom>
          <a:noFill/>
        </p:spPr>
        <p:txBody>
          <a:bodyPr wrap="square" rtlCol="0">
            <a:spAutoFit/>
          </a:bodyPr>
          <a:lstStyle/>
          <a:p>
            <a:pPr algn="ctr"/>
            <a:r>
              <a:rPr lang="pl-PL" sz="4400" b="1" dirty="0" smtClean="0">
                <a:solidFill>
                  <a:schemeClr val="bg1"/>
                </a:solidFill>
              </a:rPr>
              <a:t>PRODUKT KREDYTOWY</a:t>
            </a:r>
            <a:endParaRPr lang="pl-PL" sz="44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PRODUKT KREDYTOWY - PARAMETRY</a:t>
            </a:r>
            <a:endParaRPr lang="pl-PL" sz="1800" b="1" dirty="0">
              <a:solidFill>
                <a:schemeClr val="bg1"/>
              </a:solidFill>
              <a:latin typeface="Arial" pitchFamily="34" charset="0"/>
              <a:cs typeface="Arial" pitchFamily="34" charset="0"/>
            </a:endParaRPr>
          </a:p>
        </p:txBody>
      </p:sp>
      <p:grpSp>
        <p:nvGrpSpPr>
          <p:cNvPr id="6" name="Grupa 5"/>
          <p:cNvGrpSpPr/>
          <p:nvPr/>
        </p:nvGrpSpPr>
        <p:grpSpPr>
          <a:xfrm>
            <a:off x="1835696" y="1332185"/>
            <a:ext cx="6984776" cy="3644446"/>
            <a:chOff x="395536" y="900130"/>
            <a:chExt cx="7368308" cy="5003170"/>
          </a:xfrm>
        </p:grpSpPr>
        <p:sp>
          <p:nvSpPr>
            <p:cNvPr id="7" name="pole tekstowe 6"/>
            <p:cNvSpPr txBox="1"/>
            <p:nvPr/>
          </p:nvSpPr>
          <p:spPr>
            <a:xfrm>
              <a:off x="2674394" y="4614607"/>
              <a:ext cx="5089450" cy="1288693"/>
            </a:xfrm>
            <a:prstGeom prst="rect">
              <a:avLst/>
            </a:prstGeom>
            <a:noFill/>
          </p:spPr>
          <p:txBody>
            <a:bodyPr wrap="square" rtlCol="0">
              <a:spAutoFit/>
            </a:bodyPr>
            <a:lstStyle/>
            <a:p>
              <a:pPr marL="285750" indent="-285750">
                <a:buFont typeface="Arial" pitchFamily="34" charset="0"/>
                <a:buChar char="•"/>
              </a:pPr>
              <a:r>
                <a:rPr lang="pl-PL" sz="1100" dirty="0" smtClean="0">
                  <a:solidFill>
                    <a:schemeClr val="tx1">
                      <a:lumMod val="95000"/>
                    </a:schemeClr>
                  </a:solidFill>
                </a:rPr>
                <a:t>Kredyt z dotacją - brak wymaganego wkładu własnego </a:t>
              </a:r>
            </a:p>
            <a:p>
              <a:pPr marL="285750" indent="-285750">
                <a:buFont typeface="Arial" pitchFamily="34" charset="0"/>
                <a:buChar char="•"/>
              </a:pPr>
              <a:r>
                <a:rPr lang="pl-PL" sz="1100" dirty="0" smtClean="0">
                  <a:solidFill>
                    <a:schemeClr val="tx1">
                      <a:lumMod val="95000"/>
                    </a:schemeClr>
                  </a:solidFill>
                </a:rPr>
                <a:t>Kredyt bez dotacji - 40% kwoty kredytu lub dodatkowe </a:t>
              </a:r>
              <a:br>
                <a:rPr lang="pl-PL" sz="1100" dirty="0" smtClean="0">
                  <a:solidFill>
                    <a:schemeClr val="tx1">
                      <a:lumMod val="95000"/>
                    </a:schemeClr>
                  </a:solidFill>
                </a:rPr>
              </a:br>
              <a:r>
                <a:rPr lang="pl-PL" sz="1100" dirty="0" smtClean="0">
                  <a:solidFill>
                    <a:schemeClr val="tx1">
                      <a:lumMod val="95000"/>
                    </a:schemeClr>
                  </a:solidFill>
                </a:rPr>
                <a:t>zabezpieczenie na kwotę różnicy między wymaganym  a wniesionym wkładem własnym </a:t>
              </a:r>
            </a:p>
            <a:p>
              <a:r>
                <a:rPr lang="pl-PL" sz="1100" dirty="0">
                  <a:solidFill>
                    <a:schemeClr val="tx1">
                      <a:lumMod val="95000"/>
                    </a:schemeClr>
                  </a:solidFill>
                </a:rPr>
                <a:t> </a:t>
              </a:r>
              <a:r>
                <a:rPr lang="pl-PL" sz="1100" dirty="0" smtClean="0">
                  <a:solidFill>
                    <a:schemeClr val="tx1">
                      <a:lumMod val="95000"/>
                    </a:schemeClr>
                  </a:solidFill>
                </a:rPr>
                <a:t>    </a:t>
              </a:r>
              <a:endParaRPr lang="pl-PL" sz="1100" dirty="0">
                <a:solidFill>
                  <a:schemeClr val="tx1">
                    <a:lumMod val="95000"/>
                  </a:schemeClr>
                </a:solidFill>
              </a:endParaRPr>
            </a:p>
          </p:txBody>
        </p:sp>
        <p:sp>
          <p:nvSpPr>
            <p:cNvPr id="8" name="Prostokąt 7"/>
            <p:cNvSpPr/>
            <p:nvPr/>
          </p:nvSpPr>
          <p:spPr>
            <a:xfrm>
              <a:off x="395536" y="1104850"/>
              <a:ext cx="2016224" cy="576064"/>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w="0">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smtClean="0">
                  <a:solidFill>
                    <a:schemeClr val="bg1"/>
                  </a:solidFill>
                </a:rPr>
                <a:t>GRUPA DOCELOWA</a:t>
              </a:r>
              <a:endParaRPr lang="pl-PL" sz="1200" b="1" dirty="0">
                <a:solidFill>
                  <a:schemeClr val="bg1"/>
                </a:solidFill>
              </a:endParaRPr>
            </a:p>
          </p:txBody>
        </p:sp>
        <p:sp>
          <p:nvSpPr>
            <p:cNvPr id="9" name="Prostokąt 8"/>
            <p:cNvSpPr/>
            <p:nvPr/>
          </p:nvSpPr>
          <p:spPr>
            <a:xfrm>
              <a:off x="395536" y="2778357"/>
              <a:ext cx="2016224" cy="346456"/>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w="0">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smtClean="0">
                  <a:solidFill>
                    <a:schemeClr val="bg1"/>
                  </a:solidFill>
                </a:rPr>
                <a:t>WALUTA</a:t>
              </a:r>
              <a:endParaRPr lang="pl-PL" sz="1200" b="1" dirty="0">
                <a:solidFill>
                  <a:schemeClr val="bg1"/>
                </a:solidFill>
              </a:endParaRPr>
            </a:p>
          </p:txBody>
        </p:sp>
        <p:sp>
          <p:nvSpPr>
            <p:cNvPr id="10" name="Prostokąt 9"/>
            <p:cNvSpPr/>
            <p:nvPr/>
          </p:nvSpPr>
          <p:spPr>
            <a:xfrm>
              <a:off x="395536" y="3371481"/>
              <a:ext cx="2016224" cy="1151321"/>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w="0">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smtClean="0">
                  <a:solidFill>
                    <a:schemeClr val="bg1"/>
                  </a:solidFill>
                </a:rPr>
                <a:t>MAKSYMALNA WYSOKOŚĆ</a:t>
              </a:r>
              <a:endParaRPr lang="pl-PL" sz="1200" b="1" dirty="0">
                <a:solidFill>
                  <a:schemeClr val="bg1"/>
                </a:solidFill>
              </a:endParaRPr>
            </a:p>
          </p:txBody>
        </p:sp>
        <p:sp>
          <p:nvSpPr>
            <p:cNvPr id="11" name="Prostokąt 10"/>
            <p:cNvSpPr/>
            <p:nvPr/>
          </p:nvSpPr>
          <p:spPr>
            <a:xfrm>
              <a:off x="395536" y="1987525"/>
              <a:ext cx="2016224" cy="576064"/>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w="0">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smtClean="0">
                  <a:solidFill>
                    <a:schemeClr val="bg1"/>
                  </a:solidFill>
                </a:rPr>
                <a:t>CEL KREDYTOWANIA</a:t>
              </a:r>
              <a:endParaRPr lang="pl-PL" sz="1200" b="1" dirty="0">
                <a:solidFill>
                  <a:schemeClr val="bg1"/>
                </a:solidFill>
              </a:endParaRPr>
            </a:p>
          </p:txBody>
        </p:sp>
        <p:sp>
          <p:nvSpPr>
            <p:cNvPr id="12" name="Prostokąt 11"/>
            <p:cNvSpPr/>
            <p:nvPr/>
          </p:nvSpPr>
          <p:spPr>
            <a:xfrm>
              <a:off x="395536" y="4725143"/>
              <a:ext cx="2016224" cy="821126"/>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w="0">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smtClean="0">
                  <a:solidFill>
                    <a:schemeClr val="bg1"/>
                  </a:solidFill>
                </a:rPr>
                <a:t>WKŁAD WŁASNY</a:t>
              </a:r>
              <a:endParaRPr lang="pl-PL" sz="1200" b="1" dirty="0">
                <a:solidFill>
                  <a:schemeClr val="bg1"/>
                </a:solidFill>
              </a:endParaRPr>
            </a:p>
          </p:txBody>
        </p:sp>
        <p:sp>
          <p:nvSpPr>
            <p:cNvPr id="13" name="pole tekstowe 12"/>
            <p:cNvSpPr txBox="1"/>
            <p:nvPr/>
          </p:nvSpPr>
          <p:spPr>
            <a:xfrm>
              <a:off x="2598432" y="900130"/>
              <a:ext cx="5165412" cy="1056304"/>
            </a:xfrm>
            <a:prstGeom prst="rect">
              <a:avLst/>
            </a:prstGeom>
            <a:noFill/>
          </p:spPr>
          <p:txBody>
            <a:bodyPr wrap="square" rtlCol="0">
              <a:spAutoFit/>
            </a:bodyPr>
            <a:lstStyle/>
            <a:p>
              <a:pPr marL="285750" indent="-285750">
                <a:buFont typeface="Arial" pitchFamily="34" charset="0"/>
                <a:buChar char="•"/>
              </a:pPr>
              <a:r>
                <a:rPr lang="pl-PL" sz="1100" dirty="0" smtClean="0">
                  <a:solidFill>
                    <a:schemeClr val="tx1">
                      <a:lumMod val="95000"/>
                    </a:schemeClr>
                  </a:solidFill>
                </a:rPr>
                <a:t>Mikroprzedsiębiorstwa, </a:t>
              </a:r>
            </a:p>
            <a:p>
              <a:pPr marL="285750" indent="-285750">
                <a:buFont typeface="Arial" pitchFamily="34" charset="0"/>
                <a:buChar char="•"/>
              </a:pPr>
              <a:r>
                <a:rPr lang="pl-PL" sz="1100" dirty="0" smtClean="0">
                  <a:solidFill>
                    <a:schemeClr val="tx1">
                      <a:lumMod val="95000"/>
                    </a:schemeClr>
                  </a:solidFill>
                </a:rPr>
                <a:t>W przypadku dotacji spełniające dodatkowo warunki PROW 312, </a:t>
              </a:r>
            </a:p>
            <a:p>
              <a:pPr marL="285750" indent="-285750">
                <a:buFont typeface="Arial" pitchFamily="34" charset="0"/>
                <a:buChar char="•"/>
              </a:pPr>
              <a:r>
                <a:rPr lang="pl-PL" sz="1100" dirty="0" smtClean="0">
                  <a:solidFill>
                    <a:schemeClr val="tx1">
                      <a:lumMod val="95000"/>
                    </a:schemeClr>
                  </a:solidFill>
                </a:rPr>
                <a:t>Posiadające prawo do dysponowania nieruchomością, na której </a:t>
              </a:r>
            </a:p>
            <a:p>
              <a:r>
                <a:rPr lang="pl-PL" sz="1100" dirty="0" smtClean="0">
                  <a:solidFill>
                    <a:schemeClr val="tx1">
                      <a:lumMod val="95000"/>
                    </a:schemeClr>
                  </a:solidFill>
                </a:rPr>
                <a:t>     zainstalowane będzie ogniwo fotowoltaiczne</a:t>
              </a:r>
              <a:endParaRPr lang="pl-PL" sz="1100" dirty="0">
                <a:solidFill>
                  <a:schemeClr val="tx1">
                    <a:lumMod val="95000"/>
                  </a:schemeClr>
                </a:solidFill>
              </a:endParaRPr>
            </a:p>
          </p:txBody>
        </p:sp>
        <p:sp>
          <p:nvSpPr>
            <p:cNvPr id="14" name="pole tekstowe 13"/>
            <p:cNvSpPr txBox="1"/>
            <p:nvPr/>
          </p:nvSpPr>
          <p:spPr>
            <a:xfrm>
              <a:off x="2674394" y="2778357"/>
              <a:ext cx="605822" cy="359144"/>
            </a:xfrm>
            <a:prstGeom prst="rect">
              <a:avLst/>
            </a:prstGeom>
            <a:noFill/>
          </p:spPr>
          <p:txBody>
            <a:bodyPr wrap="square" rtlCol="0">
              <a:spAutoFit/>
            </a:bodyPr>
            <a:lstStyle/>
            <a:p>
              <a:r>
                <a:rPr lang="pl-PL" sz="1100" dirty="0" smtClean="0">
                  <a:solidFill>
                    <a:schemeClr val="tx1">
                      <a:lumMod val="95000"/>
                    </a:schemeClr>
                  </a:solidFill>
                </a:rPr>
                <a:t>PLN</a:t>
              </a:r>
              <a:endParaRPr lang="pl-PL" sz="1100" dirty="0">
                <a:solidFill>
                  <a:schemeClr val="tx1">
                    <a:lumMod val="95000"/>
                  </a:schemeClr>
                </a:solidFill>
              </a:endParaRPr>
            </a:p>
          </p:txBody>
        </p:sp>
        <p:sp>
          <p:nvSpPr>
            <p:cNvPr id="15" name="pole tekstowe 14"/>
            <p:cNvSpPr txBox="1"/>
            <p:nvPr/>
          </p:nvSpPr>
          <p:spPr>
            <a:xfrm>
              <a:off x="2674394" y="3268971"/>
              <a:ext cx="3894961" cy="1288693"/>
            </a:xfrm>
            <a:prstGeom prst="rect">
              <a:avLst/>
            </a:prstGeom>
            <a:noFill/>
          </p:spPr>
          <p:txBody>
            <a:bodyPr wrap="square" rtlCol="0">
              <a:spAutoFit/>
            </a:bodyPr>
            <a:lstStyle/>
            <a:p>
              <a:r>
                <a:rPr lang="pl-PL" sz="1100" dirty="0" smtClean="0">
                  <a:solidFill>
                    <a:schemeClr val="tx1">
                      <a:lumMod val="95000"/>
                    </a:schemeClr>
                  </a:solidFill>
                </a:rPr>
                <a:t>Do 100% kosztów przedsięwzięcia tj.</a:t>
              </a:r>
            </a:p>
            <a:p>
              <a:pPr marL="285750" indent="-285750">
                <a:buFont typeface="Arial" pitchFamily="34" charset="0"/>
                <a:buChar char="•"/>
              </a:pPr>
              <a:r>
                <a:rPr lang="pl-PL" sz="1100" dirty="0">
                  <a:solidFill>
                    <a:schemeClr val="tx1">
                      <a:lumMod val="95000"/>
                    </a:schemeClr>
                  </a:solidFill>
                </a:rPr>
                <a:t>k</a:t>
              </a:r>
              <a:r>
                <a:rPr lang="pl-PL" sz="1100" dirty="0" smtClean="0">
                  <a:solidFill>
                    <a:schemeClr val="tx1">
                      <a:lumMod val="95000"/>
                    </a:schemeClr>
                  </a:solidFill>
                </a:rPr>
                <a:t>osztu zakup i montaż ogniwa fotowoltaicznego</a:t>
              </a:r>
            </a:p>
            <a:p>
              <a:pPr marL="285750" indent="-285750">
                <a:buFont typeface="Arial" pitchFamily="34" charset="0"/>
                <a:buChar char="•"/>
              </a:pPr>
              <a:r>
                <a:rPr lang="pl-PL" sz="1100" dirty="0">
                  <a:solidFill>
                    <a:schemeClr val="tx1">
                      <a:lumMod val="95000"/>
                    </a:schemeClr>
                  </a:solidFill>
                </a:rPr>
                <a:t>p</a:t>
              </a:r>
              <a:r>
                <a:rPr lang="pl-PL" sz="1100" dirty="0" smtClean="0">
                  <a:solidFill>
                    <a:schemeClr val="tx1">
                      <a:lumMod val="95000"/>
                    </a:schemeClr>
                  </a:solidFill>
                </a:rPr>
                <a:t>rowizji przygotowawczej Banku</a:t>
              </a:r>
            </a:p>
            <a:p>
              <a:pPr marL="285750" indent="-285750">
                <a:buFont typeface="Arial" pitchFamily="34" charset="0"/>
                <a:buChar char="•"/>
              </a:pPr>
              <a:r>
                <a:rPr lang="pl-PL" sz="1100" dirty="0">
                  <a:solidFill>
                    <a:schemeClr val="tx1">
                      <a:lumMod val="95000"/>
                    </a:schemeClr>
                  </a:solidFill>
                </a:rPr>
                <a:t>u</a:t>
              </a:r>
              <a:r>
                <a:rPr lang="pl-PL" sz="1100" dirty="0" smtClean="0">
                  <a:solidFill>
                    <a:schemeClr val="tx1">
                      <a:lumMod val="95000"/>
                    </a:schemeClr>
                  </a:solidFill>
                </a:rPr>
                <a:t>bezpieczenia ogniwa fotowoltaicznego</a:t>
              </a:r>
            </a:p>
            <a:p>
              <a:pPr marL="285750" indent="-285750">
                <a:buFont typeface="Arial" pitchFamily="34" charset="0"/>
                <a:buChar char="•"/>
              </a:pPr>
              <a:r>
                <a:rPr lang="pl-PL" sz="1100" dirty="0">
                  <a:solidFill>
                    <a:schemeClr val="tx1">
                      <a:lumMod val="95000"/>
                    </a:schemeClr>
                  </a:solidFill>
                </a:rPr>
                <a:t>k</a:t>
              </a:r>
              <a:r>
                <a:rPr lang="pl-PL" sz="1100" dirty="0" smtClean="0">
                  <a:solidFill>
                    <a:schemeClr val="tx1">
                      <a:lumMod val="95000"/>
                    </a:schemeClr>
                  </a:solidFill>
                </a:rPr>
                <a:t>osztów projektu instalacji</a:t>
              </a:r>
              <a:endParaRPr lang="pl-PL" sz="1600" dirty="0" smtClean="0">
                <a:solidFill>
                  <a:schemeClr val="tx1">
                    <a:lumMod val="95000"/>
                  </a:schemeClr>
                </a:solidFill>
              </a:endParaRPr>
            </a:p>
          </p:txBody>
        </p:sp>
        <p:sp>
          <p:nvSpPr>
            <p:cNvPr id="16" name="pole tekstowe 15"/>
            <p:cNvSpPr txBox="1"/>
            <p:nvPr/>
          </p:nvSpPr>
          <p:spPr>
            <a:xfrm>
              <a:off x="2674394" y="1987525"/>
              <a:ext cx="5089450" cy="591530"/>
            </a:xfrm>
            <a:prstGeom prst="rect">
              <a:avLst/>
            </a:prstGeom>
            <a:noFill/>
          </p:spPr>
          <p:txBody>
            <a:bodyPr wrap="square" rtlCol="0">
              <a:spAutoFit/>
            </a:bodyPr>
            <a:lstStyle/>
            <a:p>
              <a:r>
                <a:rPr lang="pl-PL" sz="1100" dirty="0" smtClean="0">
                  <a:solidFill>
                    <a:schemeClr val="tx1">
                      <a:lumMod val="95000"/>
                    </a:schemeClr>
                  </a:solidFill>
                </a:rPr>
                <a:t>Finansowanie zakupu i montażu ogniw fotowoltaicznych o mocy do  </a:t>
              </a:r>
            </a:p>
            <a:p>
              <a:r>
                <a:rPr lang="pl-PL" sz="1100" dirty="0" smtClean="0">
                  <a:solidFill>
                    <a:schemeClr val="tx1">
                      <a:lumMod val="95000"/>
                    </a:schemeClr>
                  </a:solidFill>
                </a:rPr>
                <a:t>40kW z listy dostawców zaakceptowanych przez Bank</a:t>
              </a:r>
              <a:endParaRPr lang="pl-PL" sz="1100" dirty="0">
                <a:solidFill>
                  <a:schemeClr val="tx1">
                    <a:lumMod val="95000"/>
                  </a:schemeClr>
                </a:solidFill>
              </a:endParaRP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PRODUKT KREDYTOWY – PARAMETRY c.d.</a:t>
            </a:r>
            <a:endParaRPr lang="pl-PL" sz="1800" b="1" dirty="0">
              <a:solidFill>
                <a:schemeClr val="bg1"/>
              </a:solidFill>
              <a:latin typeface="Arial" pitchFamily="34" charset="0"/>
              <a:cs typeface="Arial" pitchFamily="34" charset="0"/>
            </a:endParaRPr>
          </a:p>
        </p:txBody>
      </p:sp>
      <p:grpSp>
        <p:nvGrpSpPr>
          <p:cNvPr id="17" name="Grupa 16"/>
          <p:cNvGrpSpPr/>
          <p:nvPr/>
        </p:nvGrpSpPr>
        <p:grpSpPr>
          <a:xfrm>
            <a:off x="1835696" y="1188169"/>
            <a:ext cx="7200800" cy="3514920"/>
            <a:chOff x="505689" y="906376"/>
            <a:chExt cx="8835183" cy="4689895"/>
          </a:xfrm>
        </p:grpSpPr>
        <p:sp>
          <p:nvSpPr>
            <p:cNvPr id="18" name="Prostokąt 17"/>
            <p:cNvSpPr/>
            <p:nvPr/>
          </p:nvSpPr>
          <p:spPr>
            <a:xfrm>
              <a:off x="523892" y="2536213"/>
              <a:ext cx="2016224" cy="576064"/>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chemeClr val="bg1"/>
                  </a:solidFill>
                </a:rPr>
                <a:t>OPROCENTOWANIE</a:t>
              </a:r>
              <a:endParaRPr lang="pl-PL" sz="1100" b="1" dirty="0">
                <a:solidFill>
                  <a:schemeClr val="bg1"/>
                </a:solidFill>
              </a:endParaRPr>
            </a:p>
          </p:txBody>
        </p:sp>
        <p:sp>
          <p:nvSpPr>
            <p:cNvPr id="19" name="Prostokąt 18"/>
            <p:cNvSpPr/>
            <p:nvPr/>
          </p:nvSpPr>
          <p:spPr>
            <a:xfrm>
              <a:off x="516354" y="1761840"/>
              <a:ext cx="2016224" cy="576064"/>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chemeClr val="bg1"/>
                  </a:solidFill>
                </a:rPr>
                <a:t>KARENCJA</a:t>
              </a:r>
              <a:endParaRPr lang="pl-PL" sz="1100" b="1" dirty="0">
                <a:solidFill>
                  <a:schemeClr val="bg1"/>
                </a:solidFill>
              </a:endParaRPr>
            </a:p>
          </p:txBody>
        </p:sp>
        <p:sp>
          <p:nvSpPr>
            <p:cNvPr id="20" name="Prostokąt 19"/>
            <p:cNvSpPr/>
            <p:nvPr/>
          </p:nvSpPr>
          <p:spPr>
            <a:xfrm>
              <a:off x="525072" y="988264"/>
              <a:ext cx="2016224" cy="576064"/>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chemeClr val="bg1"/>
                  </a:solidFill>
                </a:rPr>
                <a:t>OKRES KREDYTOWANIA</a:t>
              </a:r>
              <a:endParaRPr lang="pl-PL" sz="1100" b="1" dirty="0">
                <a:solidFill>
                  <a:schemeClr val="bg1"/>
                </a:solidFill>
              </a:endParaRPr>
            </a:p>
          </p:txBody>
        </p:sp>
        <p:sp>
          <p:nvSpPr>
            <p:cNvPr id="21" name="Prostokąt 20"/>
            <p:cNvSpPr/>
            <p:nvPr/>
          </p:nvSpPr>
          <p:spPr>
            <a:xfrm>
              <a:off x="508546" y="5152536"/>
              <a:ext cx="2016224" cy="443735"/>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chemeClr val="bg1"/>
                  </a:solidFill>
                </a:rPr>
                <a:t>RODZAJ RATY</a:t>
              </a:r>
              <a:endParaRPr lang="pl-PL" sz="1100" b="1" dirty="0">
                <a:solidFill>
                  <a:schemeClr val="bg1"/>
                </a:solidFill>
              </a:endParaRPr>
            </a:p>
          </p:txBody>
        </p:sp>
        <p:sp>
          <p:nvSpPr>
            <p:cNvPr id="22" name="Prostokąt 21"/>
            <p:cNvSpPr/>
            <p:nvPr/>
          </p:nvSpPr>
          <p:spPr>
            <a:xfrm>
              <a:off x="505689" y="3417077"/>
              <a:ext cx="2016224" cy="1524616"/>
            </a:xfrm>
            <a:prstGeom prst="rect">
              <a:avLst/>
            </a:prstGeom>
            <a:gradFill flip="none" rotWithShape="1">
              <a:gsLst>
                <a:gs pos="0">
                  <a:srgbClr val="506624"/>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chemeClr val="bg1"/>
                  </a:solidFill>
                </a:rPr>
                <a:t>PROWIZJA</a:t>
              </a:r>
              <a:endParaRPr lang="pl-PL" sz="1100" b="1" dirty="0">
                <a:solidFill>
                  <a:schemeClr val="bg1"/>
                </a:solidFill>
              </a:endParaRPr>
            </a:p>
          </p:txBody>
        </p:sp>
        <p:sp>
          <p:nvSpPr>
            <p:cNvPr id="23" name="pole tekstowe 22"/>
            <p:cNvSpPr txBox="1"/>
            <p:nvPr/>
          </p:nvSpPr>
          <p:spPr>
            <a:xfrm>
              <a:off x="2626133" y="2443640"/>
              <a:ext cx="4604300" cy="1026651"/>
            </a:xfrm>
            <a:prstGeom prst="rect">
              <a:avLst/>
            </a:prstGeom>
            <a:noFill/>
          </p:spPr>
          <p:txBody>
            <a:bodyPr wrap="square" rtlCol="0">
              <a:spAutoFit/>
            </a:bodyPr>
            <a:lstStyle/>
            <a:p>
              <a:pPr marL="285750" indent="-144000">
                <a:buFont typeface="Arial" pitchFamily="34" charset="0"/>
                <a:buChar char="•"/>
              </a:pPr>
              <a:r>
                <a:rPr lang="pl-PL" sz="1100" dirty="0" smtClean="0"/>
                <a:t>Oprocentowanie - WIBOR 6M + stała marża</a:t>
              </a:r>
            </a:p>
            <a:p>
              <a:pPr marL="285750" indent="-144000">
                <a:buFont typeface="Arial" pitchFamily="34" charset="0"/>
                <a:buChar char="•"/>
              </a:pPr>
              <a:r>
                <a:rPr lang="pl-PL" sz="1100" dirty="0" smtClean="0"/>
                <a:t>Wysokość marży - 5% - 5,5%</a:t>
              </a:r>
            </a:p>
            <a:p>
              <a:pPr marL="285750" indent="-144000">
                <a:buFont typeface="Arial" pitchFamily="34" charset="0"/>
                <a:buChar char="•"/>
              </a:pPr>
              <a:r>
                <a:rPr lang="pl-PL" sz="1100" dirty="0" smtClean="0"/>
                <a:t>Na dzień 4.01. oprocentowanie wynosi 9,54% - 9,04%</a:t>
              </a:r>
            </a:p>
            <a:p>
              <a:r>
                <a:rPr lang="pl-PL" sz="1100" dirty="0"/>
                <a:t> </a:t>
              </a:r>
              <a:r>
                <a:rPr lang="pl-PL" sz="1100" dirty="0" smtClean="0"/>
                <a:t>    </a:t>
              </a:r>
              <a:endParaRPr lang="pl-PL" sz="1100" dirty="0"/>
            </a:p>
          </p:txBody>
        </p:sp>
        <p:sp>
          <p:nvSpPr>
            <p:cNvPr id="24" name="pole tekstowe 23"/>
            <p:cNvSpPr txBox="1"/>
            <p:nvPr/>
          </p:nvSpPr>
          <p:spPr>
            <a:xfrm>
              <a:off x="2626133" y="1622821"/>
              <a:ext cx="6538035" cy="800788"/>
            </a:xfrm>
            <a:prstGeom prst="rect">
              <a:avLst/>
            </a:prstGeom>
            <a:noFill/>
          </p:spPr>
          <p:txBody>
            <a:bodyPr wrap="square" rtlCol="0">
              <a:spAutoFit/>
            </a:bodyPr>
            <a:lstStyle/>
            <a:p>
              <a:pPr marL="285750" indent="-144000">
                <a:buFont typeface="Arial" pitchFamily="34" charset="0"/>
                <a:buChar char="•"/>
              </a:pPr>
              <a:r>
                <a:rPr lang="pl-PL" sz="1100" dirty="0" smtClean="0"/>
                <a:t>Kredyt z dotacją - 24 miesiące obowiązkowa</a:t>
              </a:r>
            </a:p>
            <a:p>
              <a:pPr marL="285750" indent="-144000">
                <a:buFont typeface="Arial" pitchFamily="34" charset="0"/>
                <a:buChar char="•"/>
              </a:pPr>
              <a:r>
                <a:rPr lang="pl-PL" sz="1100" dirty="0" smtClean="0"/>
                <a:t>Kredyt bez dotacji - do 24 miesięcy; opcjonalna; okres karencji ustalany każdorazowo z Kredytobiorcą</a:t>
              </a:r>
              <a:endParaRPr lang="pl-PL" sz="1100" dirty="0"/>
            </a:p>
          </p:txBody>
        </p:sp>
        <p:sp>
          <p:nvSpPr>
            <p:cNvPr id="25" name="pole tekstowe 24"/>
            <p:cNvSpPr txBox="1"/>
            <p:nvPr/>
          </p:nvSpPr>
          <p:spPr>
            <a:xfrm>
              <a:off x="2626133" y="3336655"/>
              <a:ext cx="6626387" cy="1704242"/>
            </a:xfrm>
            <a:prstGeom prst="rect">
              <a:avLst/>
            </a:prstGeom>
            <a:noFill/>
          </p:spPr>
          <p:txBody>
            <a:bodyPr wrap="square" rtlCol="0">
              <a:spAutoFit/>
            </a:bodyPr>
            <a:lstStyle/>
            <a:p>
              <a:pPr marL="285750" indent="-144000">
                <a:buFont typeface="Arial" pitchFamily="34" charset="0"/>
                <a:buChar char="•"/>
              </a:pPr>
              <a:r>
                <a:rPr lang="pl-PL" sz="1100" b="1" dirty="0" smtClean="0"/>
                <a:t>Aranżacyjna</a:t>
              </a:r>
              <a:r>
                <a:rPr lang="pl-PL" sz="1100" dirty="0" smtClean="0"/>
                <a:t> - 1% kredytu; niekredytowana; </a:t>
              </a:r>
            </a:p>
            <a:p>
              <a:pPr marL="285750" indent="-144000">
                <a:buFont typeface="Arial" pitchFamily="34" charset="0"/>
                <a:buChar char="•"/>
              </a:pPr>
              <a:r>
                <a:rPr lang="pl-PL" sz="1100" b="1" dirty="0" smtClean="0"/>
                <a:t>Przygotowawcza</a:t>
              </a:r>
              <a:r>
                <a:rPr lang="pl-PL" sz="1100" dirty="0" smtClean="0"/>
                <a:t>:</a:t>
              </a:r>
            </a:p>
            <a:p>
              <a:pPr marL="285750" indent="-144000"/>
              <a:r>
                <a:rPr lang="pl-PL" sz="1100" dirty="0" smtClean="0"/>
                <a:t>	</a:t>
              </a:r>
              <a:r>
                <a:rPr lang="pl-PL" sz="1100" b="1" dirty="0" smtClean="0"/>
                <a:t>2% dla kredytu bez dotacji</a:t>
              </a:r>
              <a:r>
                <a:rPr lang="pl-PL" sz="1100" dirty="0" smtClean="0"/>
                <a:t>, jednorazowa, płatna w dniu podpisania umowy lub w dniu uruchomienia kredytu jeśli jest kredytowana</a:t>
              </a:r>
            </a:p>
            <a:p>
              <a:pPr marL="285750" indent="-144000"/>
              <a:r>
                <a:rPr lang="pl-PL" sz="1100" dirty="0" smtClean="0"/>
                <a:t>	</a:t>
              </a:r>
              <a:r>
                <a:rPr lang="pl-PL" sz="1100" b="1" dirty="0" smtClean="0"/>
                <a:t>3 % dla kredytu z dotacją </a:t>
              </a:r>
              <a:r>
                <a:rPr lang="pl-PL" sz="1100" dirty="0" smtClean="0"/>
                <a:t>płatna w dwóch ratach:</a:t>
              </a:r>
            </a:p>
            <a:p>
              <a:pPr marL="742950" lvl="1" indent="-144000">
                <a:buFont typeface="Arial" pitchFamily="34" charset="0"/>
                <a:buChar char="•"/>
              </a:pPr>
              <a:r>
                <a:rPr lang="pl-PL" sz="1100" dirty="0" smtClean="0"/>
                <a:t>I rata - 2% w dniu podpisania umowy lub uruchomienia kredytu</a:t>
              </a:r>
            </a:p>
            <a:p>
              <a:pPr marL="742950" lvl="1" indent="-144000">
                <a:buFont typeface="Arial" pitchFamily="34" charset="0"/>
                <a:buChar char="•"/>
              </a:pPr>
              <a:r>
                <a:rPr lang="pl-PL" sz="1100" dirty="0" smtClean="0"/>
                <a:t>II rata - 1% po wpłynięciu dotacji na podstawie dyspozycji </a:t>
              </a:r>
              <a:endParaRPr lang="pl-PL" sz="1100" dirty="0"/>
            </a:p>
          </p:txBody>
        </p:sp>
        <p:sp>
          <p:nvSpPr>
            <p:cNvPr id="26" name="pole tekstowe 25"/>
            <p:cNvSpPr txBox="1"/>
            <p:nvPr/>
          </p:nvSpPr>
          <p:spPr>
            <a:xfrm>
              <a:off x="2626133" y="906376"/>
              <a:ext cx="2768316" cy="800788"/>
            </a:xfrm>
            <a:prstGeom prst="rect">
              <a:avLst/>
            </a:prstGeom>
            <a:noFill/>
          </p:spPr>
          <p:txBody>
            <a:bodyPr wrap="square" rtlCol="0">
              <a:spAutoFit/>
            </a:bodyPr>
            <a:lstStyle/>
            <a:p>
              <a:pPr marL="285750" indent="-144000">
                <a:buFont typeface="Arial" pitchFamily="34" charset="0"/>
                <a:buChar char="•"/>
              </a:pPr>
              <a:r>
                <a:rPr lang="pl-PL" sz="1100" dirty="0"/>
                <a:t>Kredyt z </a:t>
              </a:r>
              <a:r>
                <a:rPr lang="pl-PL" sz="1100" dirty="0" smtClean="0"/>
                <a:t>dotacją</a:t>
              </a:r>
              <a:r>
                <a:rPr lang="pl-PL" sz="1100" dirty="0"/>
                <a:t> </a:t>
              </a:r>
              <a:r>
                <a:rPr lang="pl-PL" sz="1100" dirty="0" smtClean="0"/>
                <a:t>- 10 lat</a:t>
              </a:r>
            </a:p>
            <a:p>
              <a:pPr marL="285750" indent="-144000">
                <a:buFont typeface="Arial" pitchFamily="34" charset="0"/>
                <a:buChar char="•"/>
              </a:pPr>
              <a:r>
                <a:rPr lang="pl-PL" sz="1100" dirty="0"/>
                <a:t>Kredyt bez </a:t>
              </a:r>
              <a:r>
                <a:rPr lang="pl-PL" sz="1100" dirty="0" smtClean="0"/>
                <a:t>dotacji</a:t>
              </a:r>
              <a:r>
                <a:rPr lang="pl-PL" sz="1100" dirty="0"/>
                <a:t> </a:t>
              </a:r>
              <a:r>
                <a:rPr lang="pl-PL" sz="1100" dirty="0" smtClean="0"/>
                <a:t>- do 10 lat</a:t>
              </a:r>
              <a:br>
                <a:rPr lang="pl-PL" sz="1100" dirty="0" smtClean="0"/>
              </a:br>
              <a:r>
                <a:rPr lang="pl-PL" sz="1100" dirty="0" smtClean="0"/>
                <a:t>     </a:t>
              </a:r>
              <a:endParaRPr lang="pl-PL" sz="1100" dirty="0"/>
            </a:p>
          </p:txBody>
        </p:sp>
        <p:sp>
          <p:nvSpPr>
            <p:cNvPr id="27" name="pole tekstowe 26"/>
            <p:cNvSpPr txBox="1"/>
            <p:nvPr/>
          </p:nvSpPr>
          <p:spPr>
            <a:xfrm>
              <a:off x="2626133" y="5229930"/>
              <a:ext cx="6714739" cy="349062"/>
            </a:xfrm>
            <a:prstGeom prst="rect">
              <a:avLst/>
            </a:prstGeom>
            <a:noFill/>
          </p:spPr>
          <p:txBody>
            <a:bodyPr wrap="square" rtlCol="0">
              <a:spAutoFit/>
            </a:bodyPr>
            <a:lstStyle/>
            <a:p>
              <a:r>
                <a:rPr lang="pl-PL" sz="1100" dirty="0" smtClean="0"/>
                <a:t>Spłata kredytu w miesięcznych ratach kapitałowo-odsetkowych równych bądź malejących</a:t>
              </a:r>
              <a:endParaRPr lang="pl-PL" sz="1100" dirty="0"/>
            </a:p>
          </p:txBody>
        </p:sp>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UBEZPIECZENIE OGNIW FOTOWOLTAICZNYCH</a:t>
            </a:r>
            <a:endParaRPr lang="pl-PL" sz="1800" b="1" dirty="0">
              <a:solidFill>
                <a:schemeClr val="bg1"/>
              </a:solidFill>
              <a:latin typeface="Arial" pitchFamily="34" charset="0"/>
              <a:cs typeface="Arial" pitchFamily="34" charset="0"/>
            </a:endParaRPr>
          </a:p>
        </p:txBody>
      </p:sp>
      <p:graphicFrame>
        <p:nvGraphicFramePr>
          <p:cNvPr id="14" name="Symbol zastępczy zawartości 4"/>
          <p:cNvGraphicFramePr>
            <a:graphicFrameLocks noGrp="1"/>
          </p:cNvGraphicFramePr>
          <p:nvPr>
            <p:ph idx="1"/>
            <p:extLst>
              <p:ext uri="{D42A27DB-BD31-4B8C-83A1-F6EECF244321}">
                <p14:modId xmlns:p14="http://schemas.microsoft.com/office/powerpoint/2010/main" val="1715673407"/>
              </p:ext>
            </p:extLst>
          </p:nvPr>
        </p:nvGraphicFramePr>
        <p:xfrm>
          <a:off x="1763688" y="1332185"/>
          <a:ext cx="7221488" cy="3368211"/>
        </p:xfrm>
        <a:graphic>
          <a:graphicData uri="http://schemas.openxmlformats.org/drawingml/2006/table">
            <a:tbl>
              <a:tblPr firstRow="1" bandRow="1">
                <a:tableStyleId>{5C22544A-7EE6-4342-B048-85BDC9FD1C3A}</a:tableStyleId>
              </a:tblPr>
              <a:tblGrid>
                <a:gridCol w="1399194"/>
                <a:gridCol w="2664487"/>
                <a:gridCol w="3157807"/>
              </a:tblGrid>
              <a:tr h="312731">
                <a:tc>
                  <a:txBody>
                    <a:bodyPr/>
                    <a:lstStyle/>
                    <a:p>
                      <a:pPr algn="l"/>
                      <a:endParaRPr lang="pl-PL" sz="1000" dirty="0"/>
                    </a:p>
                  </a:txBody>
                  <a:tcPr>
                    <a:solidFill>
                      <a:srgbClr val="548123"/>
                    </a:solidFill>
                  </a:tcPr>
                </a:tc>
                <a:tc>
                  <a:txBody>
                    <a:bodyPr/>
                    <a:lstStyle/>
                    <a:p>
                      <a:pPr algn="ctr"/>
                      <a:r>
                        <a:rPr lang="pl-PL" sz="1000" dirty="0" smtClean="0"/>
                        <a:t>TU</a:t>
                      </a:r>
                      <a:r>
                        <a:rPr lang="pl-PL" sz="1000" baseline="0" dirty="0" smtClean="0"/>
                        <a:t> EUROPA</a:t>
                      </a:r>
                      <a:endParaRPr lang="pl-PL" sz="1000" dirty="0"/>
                    </a:p>
                  </a:txBody>
                  <a:tcPr>
                    <a:solidFill>
                      <a:srgbClr val="548123"/>
                    </a:solidFill>
                  </a:tcPr>
                </a:tc>
                <a:tc>
                  <a:txBody>
                    <a:bodyPr/>
                    <a:lstStyle/>
                    <a:p>
                      <a:pPr algn="ctr"/>
                      <a:r>
                        <a:rPr lang="pl-PL" sz="1000" dirty="0" smtClean="0"/>
                        <a:t>HESTIA</a:t>
                      </a:r>
                      <a:endParaRPr lang="pl-PL" sz="1000" dirty="0"/>
                    </a:p>
                  </a:txBody>
                  <a:tcPr>
                    <a:solidFill>
                      <a:srgbClr val="548123"/>
                    </a:solidFill>
                  </a:tcPr>
                </a:tc>
              </a:tr>
              <a:tr h="261663">
                <a:tc>
                  <a:txBody>
                    <a:bodyPr/>
                    <a:lstStyle/>
                    <a:p>
                      <a:pPr algn="l"/>
                      <a:r>
                        <a:rPr lang="pl-PL" sz="1000" b="1" dirty="0" smtClean="0"/>
                        <a:t>Typ</a:t>
                      </a:r>
                      <a:r>
                        <a:rPr lang="pl-PL" sz="1000" b="1" baseline="0" dirty="0" smtClean="0"/>
                        <a:t> umowy</a:t>
                      </a:r>
                      <a:endParaRPr lang="pl-PL" sz="1000" b="1" dirty="0"/>
                    </a:p>
                  </a:txBody>
                  <a:tcPr>
                    <a:lnB w="12700" cap="flat" cmpd="sng" algn="ctr">
                      <a:solidFill>
                        <a:schemeClr val="tx1"/>
                      </a:solidFill>
                      <a:prstDash val="solid"/>
                      <a:round/>
                      <a:headEnd type="none" w="med" len="med"/>
                      <a:tailEnd type="none" w="med" len="med"/>
                    </a:lnB>
                    <a:noFill/>
                  </a:tcPr>
                </a:tc>
                <a:tc>
                  <a:txBody>
                    <a:bodyPr/>
                    <a:lstStyle/>
                    <a:p>
                      <a:pPr algn="l"/>
                      <a:r>
                        <a:rPr lang="pl-PL" sz="1000" dirty="0" smtClean="0"/>
                        <a:t>Portfelowe</a:t>
                      </a:r>
                      <a:endParaRPr lang="pl-PL" sz="1000" dirty="0"/>
                    </a:p>
                  </a:txBody>
                  <a:tcP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Portfelowe</a:t>
                      </a:r>
                    </a:p>
                  </a:txBody>
                  <a:tcPr>
                    <a:lnB w="12700" cap="flat" cmpd="sng" algn="ctr">
                      <a:solidFill>
                        <a:schemeClr val="tx1"/>
                      </a:solidFill>
                      <a:prstDash val="solid"/>
                      <a:round/>
                      <a:headEnd type="none" w="med" len="med"/>
                      <a:tailEnd type="none" w="med" len="med"/>
                    </a:lnB>
                    <a:noFill/>
                  </a:tcPr>
                </a:tc>
              </a:tr>
              <a:tr h="1499595">
                <a:tc>
                  <a:txBody>
                    <a:bodyPr/>
                    <a:lstStyle/>
                    <a:p>
                      <a:pPr algn="l"/>
                      <a:r>
                        <a:rPr lang="pl-PL" sz="1000" b="1" dirty="0" smtClean="0"/>
                        <a:t>Zakres ubezpieczenia</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Wingdings" pitchFamily="2" charset="2"/>
                        <a:buChar char="q"/>
                      </a:pPr>
                      <a:r>
                        <a:rPr lang="pl-PL" sz="1000" dirty="0" smtClean="0"/>
                        <a:t>Huragan</a:t>
                      </a:r>
                      <a:r>
                        <a:rPr lang="pl-PL" sz="1000" baseline="0" dirty="0" smtClean="0"/>
                        <a:t>, grad, powódź, deszcz nawalny, trzęsienie ziemi, obsunięcie ziemi, zapadanie ziemi, lawina, napór śniegu, zalanie, </a:t>
                      </a:r>
                    </a:p>
                    <a:p>
                      <a:pPr marL="285750" indent="-285750" algn="l">
                        <a:buFont typeface="Wingdings" pitchFamily="2" charset="2"/>
                        <a:buChar char="q"/>
                      </a:pPr>
                      <a:r>
                        <a:rPr lang="pl-PL" sz="1000" baseline="0" dirty="0" smtClean="0"/>
                        <a:t>Kradzież z włamaniem, rabunek, </a:t>
                      </a:r>
                    </a:p>
                    <a:p>
                      <a:pPr marL="285750" indent="-285750" algn="l">
                        <a:buFont typeface="Wingdings" pitchFamily="2" charset="2"/>
                        <a:buChar char="q"/>
                      </a:pPr>
                      <a:r>
                        <a:rPr lang="pl-PL" sz="1000" baseline="0" dirty="0" smtClean="0"/>
                        <a:t>Przepięcia</a:t>
                      </a:r>
                    </a:p>
                    <a:p>
                      <a:pPr marL="285750" indent="-285750" algn="l">
                        <a:buFont typeface="Wingdings" pitchFamily="2" charset="2"/>
                        <a:buChar char="q"/>
                      </a:pPr>
                      <a:r>
                        <a:rPr lang="pl-PL" sz="1000" baseline="0" dirty="0" smtClean="0"/>
                        <a:t>Uszkodzenie wynikłe z upadku drzewa</a:t>
                      </a:r>
                      <a:endParaRPr lang="pl-PL"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dirty="0" smtClean="0"/>
                        <a:t>Huragan</a:t>
                      </a:r>
                      <a:r>
                        <a:rPr lang="pl-PL" sz="1000" baseline="0" dirty="0" smtClean="0"/>
                        <a:t>, grad, powódź, deszcz nawalny, trzęsienie ziemi, obsunięcie ziemi, zapadanie ziemi, lawina, napór śniegu</a:t>
                      </a:r>
                      <a:r>
                        <a:rPr lang="pl-PL" sz="1000" b="1" baseline="0" dirty="0" smtClean="0">
                          <a:solidFill>
                            <a:srgbClr val="548123"/>
                          </a:solidFill>
                        </a:rPr>
                        <a:t>, zalanie, działanie wody i wilgoci, wybuch</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baseline="0" dirty="0" smtClean="0"/>
                        <a:t>Kradzież z włamaniem, rabunek,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baseline="0" dirty="0" smtClean="0"/>
                        <a:t>Przepięcia</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baseline="0" dirty="0" smtClean="0"/>
                        <a:t>Uszkodzenie wynikłe z upadku drzewa</a:t>
                      </a:r>
                      <a:endParaRPr lang="pl-PL" sz="1000" dirty="0" smtClean="0"/>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b="1" baseline="0" dirty="0" smtClean="0">
                          <a:solidFill>
                            <a:srgbClr val="548123"/>
                          </a:solidFill>
                        </a:rPr>
                        <a:t>Błędy w obsłudze</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pl-PL" sz="1000" b="1" baseline="0" dirty="0" smtClean="0">
                          <a:solidFill>
                            <a:srgbClr val="548123"/>
                          </a:solidFill>
                        </a:rPr>
                        <a:t>Odpowiedzialność cywilna za szkody wyrządzone osobom trzecim w związku z użytkowaniem ogniwa</a:t>
                      </a:r>
                      <a:endParaRPr lang="pl-PL" sz="1000" b="1" baseline="0" dirty="0" smtClean="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8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t>Okres ubezpieczenia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000" b="1" dirty="0" smtClean="0"/>
                        <a:t>Okres trwania umowy kredytowej</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000" b="1" dirty="0" smtClean="0"/>
                        <a:t>12 miesięcy z</a:t>
                      </a:r>
                      <a:r>
                        <a:rPr lang="pl-PL" sz="1000" b="1" baseline="0" dirty="0" smtClean="0"/>
                        <a:t> możliwością odnowienia</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130">
                <a:tc>
                  <a:txBody>
                    <a:bodyPr/>
                    <a:lstStyle/>
                    <a:p>
                      <a:pPr algn="l"/>
                      <a:r>
                        <a:rPr lang="pl-PL" sz="1000" b="1" dirty="0" smtClean="0"/>
                        <a:t>Stawka roczna</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000" b="1" dirty="0" smtClean="0"/>
                        <a:t>0,476%</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000" b="1" dirty="0" smtClean="0"/>
                        <a:t>0,7%</a:t>
                      </a:r>
                      <a:endParaRPr lang="pl-PL" sz="1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a:r>
                        <a:rPr lang="pl-PL" sz="1000" b="1" dirty="0" smtClean="0"/>
                        <a:t>Suma</a:t>
                      </a:r>
                      <a:r>
                        <a:rPr lang="pl-PL" sz="1000" b="1" baseline="0" dirty="0" smtClean="0"/>
                        <a:t> ubezpieczenia</a:t>
                      </a:r>
                      <a:endParaRPr lang="pl-PL" sz="1000" b="1" dirty="0"/>
                    </a:p>
                  </a:txBody>
                  <a:tcPr>
                    <a:lnT w="12700" cap="flat" cmpd="sng" algn="ctr">
                      <a:solidFill>
                        <a:schemeClr val="tx1"/>
                      </a:solidFill>
                      <a:prstDash val="solid"/>
                      <a:round/>
                      <a:headEnd type="none" w="med" len="med"/>
                      <a:tailEnd type="none" w="med" len="med"/>
                    </a:lnT>
                    <a:noFill/>
                  </a:tcPr>
                </a:tc>
                <a:tc>
                  <a:txBody>
                    <a:bodyPr/>
                    <a:lstStyle/>
                    <a:p>
                      <a:pPr algn="l"/>
                      <a:r>
                        <a:rPr lang="pl-PL" sz="1000" dirty="0" smtClean="0"/>
                        <a:t>Wartość fakturowa, nie więcej niż </a:t>
                      </a:r>
                      <a:br>
                        <a:rPr lang="pl-PL" sz="1000" dirty="0" smtClean="0"/>
                      </a:br>
                      <a:r>
                        <a:rPr lang="pl-PL" sz="1000" dirty="0" smtClean="0"/>
                        <a:t>1 mln zł.</a:t>
                      </a:r>
                      <a:endParaRPr lang="pl-PL" sz="1000" dirty="0"/>
                    </a:p>
                  </a:txBody>
                  <a:tcPr>
                    <a:lnT w="12700" cap="flat" cmpd="sng" algn="ctr">
                      <a:solidFill>
                        <a:schemeClr val="tx1"/>
                      </a:solidFill>
                      <a:prstDash val="solid"/>
                      <a:round/>
                      <a:headEnd type="none" w="med" len="med"/>
                      <a:tailEnd type="none" w="med" len="med"/>
                    </a:lnT>
                    <a:noFill/>
                  </a:tcPr>
                </a:tc>
                <a:tc>
                  <a:txBody>
                    <a:bodyPr/>
                    <a:lstStyle/>
                    <a:p>
                      <a:pPr algn="l"/>
                      <a:r>
                        <a:rPr lang="pl-PL" sz="1000" dirty="0" smtClean="0"/>
                        <a:t>Do</a:t>
                      </a:r>
                      <a:r>
                        <a:rPr lang="pl-PL" sz="1000" baseline="0" dirty="0" smtClean="0"/>
                        <a:t> </a:t>
                      </a:r>
                      <a:r>
                        <a:rPr lang="pl-PL" sz="1000" dirty="0" smtClean="0"/>
                        <a:t>300 000 zł.; franszyza redukcyjna</a:t>
                      </a:r>
                      <a:endParaRPr lang="pl-PL" sz="1000" dirty="0"/>
                    </a:p>
                  </a:txBody>
                  <a:tcPr>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WARUNKI PRZYZNANIA KREDYTU</a:t>
            </a:r>
            <a:endParaRPr lang="pl-PL" sz="1800" b="1" dirty="0">
              <a:solidFill>
                <a:schemeClr val="bg1"/>
              </a:solidFill>
              <a:latin typeface="Arial" pitchFamily="34" charset="0"/>
              <a:cs typeface="Arial" pitchFamily="34" charset="0"/>
            </a:endParaRPr>
          </a:p>
        </p:txBody>
      </p:sp>
      <p:sp>
        <p:nvSpPr>
          <p:cNvPr id="4" name="Symbol zastępczy zawartości 2"/>
          <p:cNvSpPr txBox="1">
            <a:spLocks/>
          </p:cNvSpPr>
          <p:nvPr/>
        </p:nvSpPr>
        <p:spPr>
          <a:xfrm>
            <a:off x="1619672" y="1260177"/>
            <a:ext cx="752432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7500" indent="-228600"/>
            <a:r>
              <a:rPr lang="pl-PL" sz="1100" b="1" dirty="0" smtClean="0"/>
              <a:t>prowadzenie  lub podjęcie działalności gospodarczej </a:t>
            </a:r>
            <a:r>
              <a:rPr lang="pl-PL" sz="1100" dirty="0" smtClean="0"/>
              <a:t>(najpóźniej w momencie uruchomienia kredytu Klient musi prowadzić działalność gospodarczą), prowadzenie uproszczonej rachunkowości,</a:t>
            </a:r>
          </a:p>
          <a:p>
            <a:pPr marL="427500" indent="-228600"/>
            <a:endParaRPr lang="pl-PL" sz="1100" dirty="0" smtClean="0"/>
          </a:p>
          <a:p>
            <a:pPr marL="427500" indent="-228600"/>
            <a:r>
              <a:rPr lang="pl-PL" sz="1100" b="1" dirty="0" smtClean="0"/>
              <a:t>złożenie wniosku o dotację </a:t>
            </a:r>
            <a:r>
              <a:rPr lang="pl-PL" sz="1100" dirty="0" smtClean="0"/>
              <a:t>w wysokości ujętej w ocenie zdolności kredytowej,  w przypadku braku dotacji lub sytuacji, w której Klient nie wnioskuje o dotację,  wymagane jest  w</a:t>
            </a:r>
            <a:r>
              <a:rPr lang="pl-PL" sz="1100" b="1" dirty="0" smtClean="0"/>
              <a:t>niesienie wkładu własnego </a:t>
            </a:r>
            <a:r>
              <a:rPr lang="pl-PL" sz="1100" dirty="0" smtClean="0"/>
              <a:t>przez Klienta w wysokości 40% wnioskowanej kwoty kredytu bądź </a:t>
            </a:r>
            <a:r>
              <a:rPr lang="pl-PL" sz="1100" b="1" dirty="0" smtClean="0"/>
              <a:t>ustanowienie dodatkowego zabezpieczenia </a:t>
            </a:r>
            <a:r>
              <a:rPr lang="pl-PL" sz="1100" dirty="0" smtClean="0"/>
              <a:t>kredytu na kwotę odpowiadającą różnicy pomiędzy wymaganym, a wniesionym wkładem własnym,</a:t>
            </a:r>
          </a:p>
          <a:p>
            <a:pPr marL="427500" indent="-228600"/>
            <a:endParaRPr lang="pl-PL" sz="1100" dirty="0" smtClean="0"/>
          </a:p>
          <a:p>
            <a:pPr marL="427500" indent="-228600"/>
            <a:r>
              <a:rPr lang="pl-PL" sz="1100" b="1" dirty="0" smtClean="0"/>
              <a:t>podpisanie listu intencyjnego/zawarcie umowy przedwstępnej </a:t>
            </a:r>
            <a:r>
              <a:rPr lang="pl-PL" sz="1100" dirty="0" smtClean="0"/>
              <a:t>na zakup i montaż instalacji fotowoltaicznej,</a:t>
            </a:r>
          </a:p>
          <a:p>
            <a:pPr marL="427500" indent="-228600"/>
            <a:endParaRPr lang="pl-PL" sz="1100" dirty="0" smtClean="0"/>
          </a:p>
          <a:p>
            <a:pPr marL="427500" indent="-228600"/>
            <a:r>
              <a:rPr lang="pl-PL" sz="1100" b="1" dirty="0" smtClean="0"/>
              <a:t>wykazanie efektywności finansowanej </a:t>
            </a:r>
            <a:r>
              <a:rPr lang="pl-PL" sz="1100" dirty="0" smtClean="0"/>
              <a:t>przedsięwzięcia inwestycyjnego,</a:t>
            </a:r>
          </a:p>
          <a:p>
            <a:pPr marL="427500" indent="-228600"/>
            <a:endParaRPr lang="pl-PL" sz="1100" dirty="0" smtClean="0"/>
          </a:p>
          <a:p>
            <a:pPr marL="427500" indent="-228600"/>
            <a:r>
              <a:rPr lang="pl-PL" sz="1100" b="1" dirty="0" smtClean="0"/>
              <a:t>posiadanie zdolności kredytowej </a:t>
            </a:r>
            <a:r>
              <a:rPr lang="pl-PL" sz="1100" dirty="0" smtClean="0"/>
              <a:t>do spłaty wnioskowanego kredytu, </a:t>
            </a:r>
          </a:p>
          <a:p>
            <a:pPr marL="427500" indent="-228600"/>
            <a:endParaRPr lang="pl-PL" sz="1100" dirty="0" smtClean="0"/>
          </a:p>
          <a:p>
            <a:pPr marL="427500" indent="-228600"/>
            <a:r>
              <a:rPr lang="pl-PL" sz="1100" b="1" dirty="0" smtClean="0"/>
              <a:t>przedłożenie zabezpieczenia spłaty </a:t>
            </a:r>
            <a:r>
              <a:rPr lang="pl-PL" sz="1100" dirty="0" smtClean="0"/>
              <a:t>kredytu wraz z odsetkami w okresie kredytowania, </a:t>
            </a:r>
          </a:p>
          <a:p>
            <a:pPr marL="427500" indent="-228600"/>
            <a:endParaRPr lang="pl-PL" sz="1100" dirty="0" smtClean="0"/>
          </a:p>
          <a:p>
            <a:pPr marL="427500" indent="-228600"/>
            <a:r>
              <a:rPr lang="pl-PL" sz="1100" b="1" dirty="0" smtClean="0"/>
              <a:t>posiadanie lub otworzenie rachunku bieżącego w BOŚ S.A.,</a:t>
            </a:r>
          </a:p>
          <a:p>
            <a:pPr marL="0" indent="0" algn="just">
              <a:buFont typeface="Arial" pitchFamily="34" charset="0"/>
              <a:buNone/>
            </a:pPr>
            <a:endParaRPr lang="pl-PL" sz="1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ZASADY OCENY ZDOLNOŚCI KREDYTOWEJ</a:t>
            </a:r>
            <a:endParaRPr lang="pl-PL" sz="1800" b="1" dirty="0">
              <a:solidFill>
                <a:schemeClr val="bg1"/>
              </a:solidFill>
              <a:latin typeface="Arial" pitchFamily="34" charset="0"/>
              <a:cs typeface="Arial" pitchFamily="34" charset="0"/>
            </a:endParaRPr>
          </a:p>
        </p:txBody>
      </p:sp>
      <p:grpSp>
        <p:nvGrpSpPr>
          <p:cNvPr id="7" name="Grupa 6"/>
          <p:cNvGrpSpPr/>
          <p:nvPr/>
        </p:nvGrpSpPr>
        <p:grpSpPr>
          <a:xfrm>
            <a:off x="1763688" y="1332185"/>
            <a:ext cx="7380312" cy="3364924"/>
            <a:chOff x="647604" y="939062"/>
            <a:chExt cx="8611709" cy="4782809"/>
          </a:xfrm>
        </p:grpSpPr>
        <p:sp>
          <p:nvSpPr>
            <p:cNvPr id="8" name="Prostokąt 7"/>
            <p:cNvSpPr/>
            <p:nvPr/>
          </p:nvSpPr>
          <p:spPr>
            <a:xfrm>
              <a:off x="647604" y="939062"/>
              <a:ext cx="2352629" cy="2354054"/>
            </a:xfrm>
            <a:prstGeom prst="rect">
              <a:avLst/>
            </a:prstGeom>
            <a:gradFill flip="none" rotWithShape="1">
              <a:gsLst>
                <a:gs pos="0">
                  <a:srgbClr val="548123"/>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200" b="1" dirty="0" smtClean="0">
                  <a:solidFill>
                    <a:schemeClr val="bg1"/>
                  </a:solidFill>
                </a:rPr>
                <a:t>SZYBSZA DECYZJA KREDYTOWA, JEŻELI NIE MA POTRZEBY DODATKOWYCH WYJAŚNIEŃ INFORMACJI PODANYCH PRZEZ KLIENTA</a:t>
              </a:r>
              <a:r>
                <a:rPr lang="pl-PL" sz="1200" b="1" dirty="0" smtClean="0">
                  <a:ln/>
                  <a:solidFill>
                    <a:schemeClr val="bg1"/>
                  </a:solidFill>
                  <a:cs typeface="Arial" charset="0"/>
                </a:rPr>
                <a:t> </a:t>
              </a:r>
              <a:endParaRPr lang="pl-PL" sz="1200" b="1" dirty="0">
                <a:solidFill>
                  <a:schemeClr val="tx1"/>
                </a:solidFill>
              </a:endParaRPr>
            </a:p>
          </p:txBody>
        </p:sp>
        <p:sp>
          <p:nvSpPr>
            <p:cNvPr id="9" name="Prostokąt 8"/>
            <p:cNvSpPr/>
            <p:nvPr/>
          </p:nvSpPr>
          <p:spPr>
            <a:xfrm>
              <a:off x="3084255" y="1041412"/>
              <a:ext cx="6049617" cy="2056086"/>
            </a:xfrm>
            <a:prstGeom prst="rect">
              <a:avLst/>
            </a:prstGeom>
          </p:spPr>
          <p:txBody>
            <a:bodyPr wrap="square">
              <a:spAutoFit/>
            </a:bodyPr>
            <a:lstStyle/>
            <a:p>
              <a:pPr lvl="0" algn="just"/>
              <a:r>
                <a:rPr lang="pl-PL" sz="1100" dirty="0" smtClean="0"/>
                <a:t>Oświadczenia klienta na drukach Banku:</a:t>
              </a:r>
            </a:p>
            <a:p>
              <a:pPr marL="685800" lvl="1" indent="-285750">
                <a:buFont typeface="Arial" pitchFamily="34" charset="0"/>
                <a:buChar char="•"/>
              </a:pPr>
              <a:r>
                <a:rPr lang="pl-PL" sz="1100" dirty="0" smtClean="0"/>
                <a:t>Wniosek kredytowy, </a:t>
              </a:r>
            </a:p>
            <a:p>
              <a:pPr marL="685800" lvl="1" indent="-285750">
                <a:buFont typeface="Arial" pitchFamily="34" charset="0"/>
                <a:buChar char="•"/>
              </a:pPr>
              <a:r>
                <a:rPr lang="pl-PL" sz="1100" dirty="0" smtClean="0"/>
                <a:t>Karta Informacyjna Klienta,</a:t>
              </a:r>
            </a:p>
            <a:p>
              <a:pPr marL="685800" lvl="1" indent="-285750">
                <a:buFont typeface="Arial" pitchFamily="34" charset="0"/>
                <a:buChar char="•"/>
              </a:pPr>
              <a:r>
                <a:rPr lang="pl-PL" sz="1100" dirty="0" smtClean="0"/>
                <a:t>Kwestionariusz osoby fizycznej prowadzącej działalność gospodarczą,</a:t>
              </a:r>
            </a:p>
            <a:p>
              <a:pPr marL="685800" lvl="1" indent="-285750">
                <a:buFont typeface="Arial" pitchFamily="34" charset="0"/>
                <a:buChar char="•"/>
              </a:pPr>
              <a:r>
                <a:rPr lang="pl-PL" sz="1100" dirty="0" smtClean="0"/>
                <a:t>W przypadku, gdy klient nie korzysta z dotacji:</a:t>
              </a:r>
            </a:p>
            <a:p>
              <a:pPr marL="1314450" lvl="2" indent="-285750">
                <a:buFont typeface="Arial" pitchFamily="34" charset="0"/>
                <a:buChar char="•"/>
              </a:pPr>
              <a:r>
                <a:rPr lang="pl-PL" sz="1100" dirty="0" smtClean="0"/>
                <a:t> Ocena prowadzonej działalności gospodarczej,</a:t>
              </a:r>
            </a:p>
            <a:p>
              <a:pPr marL="1314450" lvl="2" indent="-285750">
                <a:buFont typeface="Arial" pitchFamily="34" charset="0"/>
                <a:buChar char="•"/>
              </a:pPr>
              <a:r>
                <a:rPr lang="pl-PL" sz="1100" dirty="0" smtClean="0"/>
                <a:t> Kwestionariusz oceny biznes planu,</a:t>
              </a:r>
            </a:p>
            <a:p>
              <a:pPr marL="1314450" lvl="2" indent="-285750">
                <a:buFont typeface="Arial" pitchFamily="34" charset="0"/>
                <a:buChar char="•"/>
              </a:pPr>
              <a:r>
                <a:rPr lang="pl-PL" sz="1100" dirty="0" smtClean="0"/>
                <a:t> Biznes plan.</a:t>
              </a:r>
            </a:p>
          </p:txBody>
        </p:sp>
        <p:sp>
          <p:nvSpPr>
            <p:cNvPr id="10" name="Prostokąt 9"/>
            <p:cNvSpPr/>
            <p:nvPr/>
          </p:nvSpPr>
          <p:spPr>
            <a:xfrm>
              <a:off x="647604" y="3497816"/>
              <a:ext cx="2364643" cy="2218169"/>
            </a:xfrm>
            <a:prstGeom prst="rect">
              <a:avLst/>
            </a:prstGeom>
            <a:gradFill flip="none" rotWithShape="1">
              <a:gsLst>
                <a:gs pos="0">
                  <a:srgbClr val="548123"/>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200" b="1" dirty="0" smtClean="0">
                  <a:solidFill>
                    <a:schemeClr val="bg1"/>
                  </a:solidFill>
                </a:rPr>
                <a:t>DOKUMENTY NIEZBĘDNE DO OCENY ZDOLNOŚĆI KREDYTOWEJ</a:t>
              </a:r>
              <a:endParaRPr lang="pl-PL" sz="1050" b="1" dirty="0">
                <a:solidFill>
                  <a:schemeClr val="tx1"/>
                </a:solidFill>
              </a:endParaRPr>
            </a:p>
          </p:txBody>
        </p:sp>
        <p:sp>
          <p:nvSpPr>
            <p:cNvPr id="11" name="Prostokąt 10"/>
            <p:cNvSpPr/>
            <p:nvPr/>
          </p:nvSpPr>
          <p:spPr>
            <a:xfrm>
              <a:off x="3252300" y="3600166"/>
              <a:ext cx="6007013" cy="2121705"/>
            </a:xfrm>
            <a:prstGeom prst="rect">
              <a:avLst/>
            </a:prstGeom>
          </p:spPr>
          <p:txBody>
            <a:bodyPr wrap="square">
              <a:spAutoFit/>
            </a:bodyPr>
            <a:lstStyle/>
            <a:p>
              <a:pPr marL="285750" lvl="0" indent="-285750" algn="just">
                <a:buFont typeface="Arial" pitchFamily="34" charset="0"/>
                <a:buChar char="•"/>
              </a:pPr>
              <a:r>
                <a:rPr lang="pl-PL" sz="1100" dirty="0" smtClean="0"/>
                <a:t>Dokumenty z check listy, w tym dokumenty: tożsamości, potwierdzające wysokość i źródło dochodu,</a:t>
              </a:r>
            </a:p>
            <a:p>
              <a:pPr marL="285750" lvl="0" indent="-285750" algn="just">
                <a:buFont typeface="Arial" pitchFamily="34" charset="0"/>
                <a:buChar char="•"/>
              </a:pPr>
              <a:r>
                <a:rPr lang="pl-PL" sz="1100" dirty="0" smtClean="0"/>
                <a:t>Ekonomiczny Plan Operacyjny - załącznik do wniosku o przyznanie dotacji ARiMR,</a:t>
              </a:r>
            </a:p>
            <a:p>
              <a:pPr marL="285750" lvl="0" indent="-285750" algn="just">
                <a:buFont typeface="Arial" pitchFamily="34" charset="0"/>
                <a:buChar char="•"/>
              </a:pPr>
              <a:r>
                <a:rPr lang="pl-PL" sz="1100" dirty="0" smtClean="0"/>
                <a:t>Wniosek o przyznanie dotacji ARIMR,</a:t>
              </a:r>
            </a:p>
            <a:p>
              <a:pPr marL="285750" lvl="0" indent="-285750" algn="just">
                <a:buFont typeface="Arial" pitchFamily="34" charset="0"/>
                <a:buChar char="•"/>
              </a:pPr>
              <a:r>
                <a:rPr lang="pl-PL" sz="1100" dirty="0" smtClean="0"/>
                <a:t>Umowy, umowy  przedwstępne, listy intencyjne z:</a:t>
              </a:r>
            </a:p>
            <a:p>
              <a:pPr marL="685800" lvl="1" indent="-285750">
                <a:buFont typeface="Arial" pitchFamily="34" charset="0"/>
                <a:buChar char="•"/>
              </a:pPr>
              <a:r>
                <a:rPr lang="pl-PL" sz="1100" dirty="0" smtClean="0"/>
                <a:t>wykonawcami i dostawcami sprzętu i wyposażenia,</a:t>
              </a:r>
            </a:p>
            <a:p>
              <a:pPr marL="685800" lvl="1" indent="-285750">
                <a:buFont typeface="Arial" pitchFamily="34" charset="0"/>
                <a:buChar char="•"/>
              </a:pPr>
              <a:r>
                <a:rPr lang="pl-PL" sz="1100" dirty="0" smtClean="0"/>
                <a:t>odbiorcami  energii elektrycznej,</a:t>
              </a:r>
            </a:p>
            <a:p>
              <a:pPr marL="628650" lvl="1" indent="-228600">
                <a:buClr>
                  <a:srgbClr val="FF0000"/>
                </a:buClr>
                <a:buFont typeface="Wingdings" pitchFamily="2" charset="2"/>
                <a:buChar char="q"/>
              </a:pPr>
              <a:endParaRPr lang="pl-PL" sz="1400" dirty="0" smtClean="0"/>
            </a:p>
          </p:txBody>
        </p:sp>
      </p:gr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fontScale="90000"/>
          </a:bodyPr>
          <a:lstStyle/>
          <a:p>
            <a:pPr algn="l"/>
            <a:r>
              <a:rPr lang="pl-PL" sz="1800" b="1" dirty="0">
                <a:solidFill>
                  <a:schemeClr val="bg1"/>
                </a:solidFill>
                <a:latin typeface="Arial" pitchFamily="34" charset="0"/>
                <a:cs typeface="Arial" pitchFamily="34" charset="0"/>
              </a:rPr>
              <a:t>Dotacja PROW </a:t>
            </a:r>
            <a:r>
              <a:rPr lang="pl-PL" sz="1800" b="1" dirty="0" smtClean="0">
                <a:solidFill>
                  <a:schemeClr val="bg1"/>
                </a:solidFill>
                <a:latin typeface="Arial" pitchFamily="34" charset="0"/>
                <a:cs typeface="Arial" pitchFamily="34" charset="0"/>
              </a:rPr>
              <a:t>2007-2013</a:t>
            </a:r>
            <a:br>
              <a:rPr lang="pl-PL" sz="1800" b="1" dirty="0" smtClean="0">
                <a:solidFill>
                  <a:schemeClr val="bg1"/>
                </a:solidFill>
                <a:latin typeface="Arial" pitchFamily="34" charset="0"/>
                <a:cs typeface="Arial" pitchFamily="34" charset="0"/>
              </a:rPr>
            </a:br>
            <a:r>
              <a:rPr lang="pl-PL" sz="1800" b="1" dirty="0">
                <a:latin typeface="Arial" pitchFamily="34" charset="0"/>
                <a:cs typeface="Arial" pitchFamily="34" charset="0"/>
              </a:rPr>
              <a:t>Profil Klienta </a:t>
            </a:r>
            <a:r>
              <a:rPr lang="pl-PL" sz="1800" b="1" dirty="0" smtClean="0">
                <a:latin typeface="Arial" pitchFamily="34" charset="0"/>
                <a:cs typeface="Arial" pitchFamily="34" charset="0"/>
              </a:rPr>
              <a:t>- ubieganie </a:t>
            </a:r>
            <a:r>
              <a:rPr lang="pl-PL" sz="1800" b="1" dirty="0">
                <a:latin typeface="Arial" pitchFamily="34" charset="0"/>
                <a:cs typeface="Arial" pitchFamily="34" charset="0"/>
              </a:rPr>
              <a:t>się o:</a:t>
            </a:r>
          </a:p>
        </p:txBody>
      </p:sp>
      <p:graphicFrame>
        <p:nvGraphicFramePr>
          <p:cNvPr id="3" name="Tabela 2"/>
          <p:cNvGraphicFramePr>
            <a:graphicFrameLocks noGrp="1"/>
          </p:cNvGraphicFramePr>
          <p:nvPr>
            <p:extLst>
              <p:ext uri="{D42A27DB-BD31-4B8C-83A1-F6EECF244321}">
                <p14:modId xmlns:p14="http://schemas.microsoft.com/office/powerpoint/2010/main" val="855811845"/>
              </p:ext>
            </p:extLst>
          </p:nvPr>
        </p:nvGraphicFramePr>
        <p:xfrm>
          <a:off x="971600" y="1260177"/>
          <a:ext cx="7848872" cy="3453638"/>
        </p:xfrm>
        <a:graphic>
          <a:graphicData uri="http://schemas.openxmlformats.org/drawingml/2006/table">
            <a:tbl>
              <a:tblPr firstRow="1" bandRow="1">
                <a:tableStyleId>{F5AB1C69-6EDB-4FF4-983F-18BD219EF322}</a:tableStyleId>
              </a:tblPr>
              <a:tblGrid>
                <a:gridCol w="3924436"/>
                <a:gridCol w="392443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050" dirty="0" smtClean="0">
                          <a:effectLst/>
                          <a:latin typeface="+mn-lt"/>
                        </a:rPr>
                        <a:t>Otrzymania pomocy w ramach Działania 312 „Tworzenie i rozwój mikroprzedsiębiorstw” *</a:t>
                      </a:r>
                      <a:endParaRPr lang="pl-PL" sz="105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050" dirty="0" smtClean="0">
                          <a:effectLst/>
                          <a:latin typeface="+mn-lt"/>
                        </a:rPr>
                        <a:t>Otrzymania kredytu na zakup  i montaż instalacji ogniw fotowoltaicznych (OZE) w Banku Ochrony Środowiska</a:t>
                      </a:r>
                      <a:endParaRPr lang="pl-PL" sz="1050" dirty="0">
                        <a:latin typeface="+mn-lt"/>
                      </a:endParaRPr>
                    </a:p>
                  </a:txBody>
                  <a:tcPr/>
                </a:tc>
              </a:tr>
              <a:tr h="370840">
                <a:tc>
                  <a:txBody>
                    <a:bodyPr/>
                    <a:lstStyle/>
                    <a:p>
                      <a:pPr algn="l">
                        <a:lnSpc>
                          <a:spcPct val="115000"/>
                        </a:lnSpc>
                        <a:spcAft>
                          <a:spcPts val="0"/>
                        </a:spcAft>
                      </a:pPr>
                      <a:r>
                        <a:rPr lang="pl-PL" sz="900" b="0" dirty="0" smtClean="0">
                          <a:effectLst/>
                        </a:rPr>
                        <a:t>1. </a:t>
                      </a:r>
                      <a:r>
                        <a:rPr lang="pl-PL" sz="900" b="0" dirty="0">
                          <a:effectLst/>
                        </a:rPr>
                        <a:t>Osoba bezrobotna podejmująca działalność gospodarczą.</a:t>
                      </a:r>
                      <a:endParaRPr lang="pl-PL" sz="900" b="0" dirty="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smtClean="0">
                          <a:effectLst/>
                        </a:rPr>
                        <a:t>1. </a:t>
                      </a:r>
                      <a:r>
                        <a:rPr lang="pl-PL" sz="900" b="0" dirty="0">
                          <a:effectLst/>
                        </a:rPr>
                        <a:t>Osoba bezrobotna podejmująca działalność gospodarczą, pod warunkiem, iż dochody jej współmałżonka lub innej osoby pozostającej w tym samym gospodarstwie domowym są wystarczające do pokrycia kosztów utrzymania oraz dotychczasowych zobowiązań.</a:t>
                      </a:r>
                      <a:endParaRPr lang="pl-PL" sz="900" b="0" dirty="0">
                        <a:effectLst/>
                        <a:latin typeface="+mj-lt"/>
                        <a:ea typeface="Calibri"/>
                        <a:cs typeface="Times New Roman"/>
                      </a:endParaRPr>
                    </a:p>
                  </a:txBody>
                  <a:tcPr marL="55518" marR="55518" marT="0" marB="0" anchor="ctr"/>
                </a:tc>
              </a:tr>
              <a:tr h="370840">
                <a:tc>
                  <a:txBody>
                    <a:bodyPr/>
                    <a:lstStyle/>
                    <a:p>
                      <a:pPr algn="l">
                        <a:lnSpc>
                          <a:spcPct val="115000"/>
                        </a:lnSpc>
                        <a:spcAft>
                          <a:spcPts val="0"/>
                        </a:spcAft>
                      </a:pPr>
                      <a:r>
                        <a:rPr lang="pl-PL" sz="900" b="0" dirty="0" smtClean="0">
                          <a:effectLst/>
                        </a:rPr>
                        <a:t>2.</a:t>
                      </a:r>
                      <a:r>
                        <a:rPr lang="pl-PL" sz="900" b="0" baseline="0" dirty="0" smtClean="0">
                          <a:effectLst/>
                        </a:rPr>
                        <a:t> </a:t>
                      </a:r>
                      <a:r>
                        <a:rPr lang="pl-PL" sz="900" b="0" dirty="0" smtClean="0">
                          <a:effectLst/>
                        </a:rPr>
                        <a:t>Osoba </a:t>
                      </a:r>
                      <a:r>
                        <a:rPr lang="pl-PL" sz="900" b="0" dirty="0">
                          <a:effectLst/>
                        </a:rPr>
                        <a:t>fizyczna prowadząca działalność gospodarczą i w ramach jej prowadzenia zatrudni min. 1 pracownika na okres min. 2 lat.</a:t>
                      </a:r>
                      <a:endParaRPr lang="pl-PL" sz="900" b="0" dirty="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smtClean="0">
                          <a:effectLst/>
                        </a:rPr>
                        <a:t>2. Mikroprzedsiębiorstwo, </a:t>
                      </a:r>
                      <a:r>
                        <a:rPr lang="pl-PL" sz="900" b="0" dirty="0">
                          <a:effectLst/>
                        </a:rPr>
                        <a:t>które posiada zdolność do obsługi aktualnych zobowiązań</a:t>
                      </a:r>
                      <a:endParaRPr lang="pl-PL" sz="900" b="0" dirty="0">
                        <a:effectLst/>
                        <a:latin typeface="+mj-lt"/>
                        <a:ea typeface="Calibri"/>
                        <a:cs typeface="Times New Roman"/>
                      </a:endParaRPr>
                    </a:p>
                  </a:txBody>
                  <a:tcPr marL="55518" marR="55518" marT="0" marB="0" anchor="ctr"/>
                </a:tc>
              </a:tr>
              <a:tr h="370840">
                <a:tc>
                  <a:txBody>
                    <a:bodyPr/>
                    <a:lstStyle/>
                    <a:p>
                      <a:pPr algn="l">
                        <a:lnSpc>
                          <a:spcPct val="115000"/>
                        </a:lnSpc>
                        <a:spcAft>
                          <a:spcPts val="0"/>
                        </a:spcAft>
                      </a:pPr>
                      <a:r>
                        <a:rPr lang="pl-PL" sz="900" b="0" smtClean="0">
                          <a:effectLst/>
                        </a:rPr>
                        <a:t>3.</a:t>
                      </a:r>
                      <a:r>
                        <a:rPr lang="pl-PL" sz="900" b="0" baseline="0" smtClean="0">
                          <a:effectLst/>
                        </a:rPr>
                        <a:t> </a:t>
                      </a:r>
                      <a:r>
                        <a:rPr lang="pl-PL" sz="900" b="0" smtClean="0">
                          <a:effectLst/>
                        </a:rPr>
                        <a:t>Osoba </a:t>
                      </a:r>
                      <a:r>
                        <a:rPr lang="pl-PL" sz="900" b="0">
                          <a:effectLst/>
                        </a:rPr>
                        <a:t>zatrudniona w oparciu o umowę o pracę i podejmująca prowadzenie działalności gospodarczej.</a:t>
                      </a:r>
                      <a:endParaRPr lang="pl-PL" sz="900" b="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smtClean="0">
                          <a:effectLst/>
                        </a:rPr>
                        <a:t>3. Pozostałe </a:t>
                      </a:r>
                      <a:r>
                        <a:rPr lang="pl-PL" sz="900" b="0" dirty="0">
                          <a:effectLst/>
                        </a:rPr>
                        <a:t>spółki prawa handlowego – w tym przypadku ocena zdolności kredytowej będzie się odbywała poprzez pełny proces kredytowy.</a:t>
                      </a:r>
                      <a:endParaRPr lang="pl-PL" sz="900" b="0" dirty="0">
                        <a:effectLst/>
                        <a:latin typeface="+mj-lt"/>
                        <a:ea typeface="Calibri"/>
                        <a:cs typeface="Times New Roman"/>
                      </a:endParaRPr>
                    </a:p>
                  </a:txBody>
                  <a:tcPr marL="55518" marR="55518" marT="0" marB="0" anchor="ctr"/>
                </a:tc>
              </a:tr>
              <a:tr h="370840">
                <a:tc>
                  <a:txBody>
                    <a:bodyPr/>
                    <a:lstStyle/>
                    <a:p>
                      <a:pPr algn="l">
                        <a:lnSpc>
                          <a:spcPct val="115000"/>
                        </a:lnSpc>
                        <a:spcAft>
                          <a:spcPts val="0"/>
                        </a:spcAft>
                      </a:pPr>
                      <a:r>
                        <a:rPr lang="pl-PL" sz="900" b="0" dirty="0" smtClean="0">
                          <a:effectLst/>
                        </a:rPr>
                        <a:t>4. </a:t>
                      </a:r>
                      <a:r>
                        <a:rPr lang="pl-PL" sz="900" b="0" dirty="0">
                          <a:effectLst/>
                        </a:rPr>
                        <a:t>Student podejmujący działalność gospodarczą</a:t>
                      </a:r>
                      <a:endParaRPr lang="pl-PL" sz="900" b="0" dirty="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smtClean="0">
                          <a:effectLst/>
                        </a:rPr>
                        <a:t>4.</a:t>
                      </a:r>
                      <a:r>
                        <a:rPr lang="pl-PL" sz="900" b="0" baseline="0" dirty="0" smtClean="0">
                          <a:effectLst/>
                        </a:rPr>
                        <a:t> </a:t>
                      </a:r>
                      <a:r>
                        <a:rPr lang="pl-PL" sz="900" b="0" dirty="0" smtClean="0">
                          <a:effectLst/>
                        </a:rPr>
                        <a:t>Posiadanie </a:t>
                      </a:r>
                      <a:r>
                        <a:rPr lang="pl-PL" sz="900" b="0" dirty="0">
                          <a:effectLst/>
                        </a:rPr>
                        <a:t>przez Klienta prawo do dysponowania nieruchomością, na której zainstalowana będzie instalacja ogniw fotowoltaicznych.</a:t>
                      </a:r>
                      <a:endParaRPr lang="pl-PL" sz="900" b="0" dirty="0">
                        <a:effectLst/>
                        <a:latin typeface="+mj-lt"/>
                        <a:ea typeface="Calibri"/>
                        <a:cs typeface="Times New Roman"/>
                      </a:endParaRPr>
                    </a:p>
                  </a:txBody>
                  <a:tcPr marL="55518" marR="55518" marT="0" marB="0" anchor="ctr"/>
                </a:tc>
              </a:tr>
              <a:tr h="370840">
                <a:tc>
                  <a:txBody>
                    <a:bodyPr/>
                    <a:lstStyle/>
                    <a:p>
                      <a:pPr algn="l">
                        <a:lnSpc>
                          <a:spcPct val="115000"/>
                        </a:lnSpc>
                        <a:spcAft>
                          <a:spcPts val="0"/>
                        </a:spcAft>
                      </a:pPr>
                      <a:r>
                        <a:rPr lang="pl-PL" sz="900" b="0" smtClean="0">
                          <a:effectLst/>
                        </a:rPr>
                        <a:t>5. Rolnik </a:t>
                      </a:r>
                      <a:r>
                        <a:rPr lang="pl-PL" sz="900" b="0">
                          <a:effectLst/>
                        </a:rPr>
                        <a:t>podlegający przepisom o ubezpieczaniu społecznym w nie pełnym zakresie.</a:t>
                      </a:r>
                      <a:endParaRPr lang="pl-PL" sz="900" b="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a:effectLst/>
                        </a:rPr>
                        <a:t> </a:t>
                      </a:r>
                      <a:endParaRPr lang="pl-PL" sz="900" b="0" dirty="0">
                        <a:effectLst/>
                        <a:latin typeface="+mj-lt"/>
                        <a:ea typeface="Calibri"/>
                        <a:cs typeface="Times New Roman"/>
                      </a:endParaRPr>
                    </a:p>
                  </a:txBody>
                  <a:tcPr marL="55518" marR="55518" marT="0" marB="0" anchor="ctr"/>
                </a:tc>
              </a:tr>
              <a:tr h="370840">
                <a:tc>
                  <a:txBody>
                    <a:bodyPr/>
                    <a:lstStyle/>
                    <a:p>
                      <a:pPr algn="l">
                        <a:lnSpc>
                          <a:spcPct val="115000"/>
                        </a:lnSpc>
                        <a:spcAft>
                          <a:spcPts val="0"/>
                        </a:spcAft>
                      </a:pPr>
                      <a:r>
                        <a:rPr lang="pl-PL" sz="900" b="0" dirty="0" smtClean="0">
                          <a:effectLst/>
                        </a:rPr>
                        <a:t>6.  Składający wniosek o pomoc ma miejsce zamieszkania w  miejscowości należącej do gminy:</a:t>
                      </a:r>
                    </a:p>
                    <a:p>
                      <a:pPr algn="l">
                        <a:lnSpc>
                          <a:spcPct val="115000"/>
                        </a:lnSpc>
                        <a:spcAft>
                          <a:spcPts val="0"/>
                        </a:spcAft>
                      </a:pPr>
                      <a:r>
                        <a:rPr lang="pl-PL" sz="900" b="0" dirty="0" smtClean="0">
                          <a:effectLst/>
                        </a:rPr>
                        <a:t>- </a:t>
                      </a:r>
                      <a:r>
                        <a:rPr lang="pl-PL" sz="900" b="0" dirty="0">
                          <a:effectLst/>
                        </a:rPr>
                        <a:t>wiejskiej, lub</a:t>
                      </a:r>
                    </a:p>
                    <a:p>
                      <a:pPr algn="l">
                        <a:lnSpc>
                          <a:spcPct val="115000"/>
                        </a:lnSpc>
                        <a:spcAft>
                          <a:spcPts val="0"/>
                        </a:spcAft>
                      </a:pPr>
                      <a:r>
                        <a:rPr lang="pl-PL" sz="900" b="0" dirty="0" smtClean="0">
                          <a:effectLst/>
                        </a:rPr>
                        <a:t>-miejsko-wiejskiej, z wyłączeniem miast liczących powyżej 20 tyś mieszkańców, lub</a:t>
                      </a:r>
                    </a:p>
                    <a:p>
                      <a:pPr algn="l">
                        <a:lnSpc>
                          <a:spcPct val="115000"/>
                        </a:lnSpc>
                        <a:spcAft>
                          <a:spcPts val="0"/>
                        </a:spcAft>
                      </a:pPr>
                      <a:r>
                        <a:rPr lang="pl-PL" sz="900" b="0" dirty="0" smtClean="0">
                          <a:effectLst/>
                        </a:rPr>
                        <a:t>- miejskiej, z wyłączeniem miejscowości liczących powyżej 5 tyś mieszkańców</a:t>
                      </a:r>
                      <a:endParaRPr lang="pl-PL" sz="900" b="0" dirty="0">
                        <a:effectLst/>
                        <a:latin typeface="+mj-lt"/>
                        <a:ea typeface="Calibri"/>
                        <a:cs typeface="Times New Roman"/>
                      </a:endParaRPr>
                    </a:p>
                  </a:txBody>
                  <a:tcPr marL="55518" marR="55518" marT="0" marB="0" anchor="ctr"/>
                </a:tc>
                <a:tc>
                  <a:txBody>
                    <a:bodyPr/>
                    <a:lstStyle/>
                    <a:p>
                      <a:pPr algn="l">
                        <a:lnSpc>
                          <a:spcPct val="115000"/>
                        </a:lnSpc>
                        <a:spcAft>
                          <a:spcPts val="0"/>
                        </a:spcAft>
                      </a:pPr>
                      <a:r>
                        <a:rPr lang="pl-PL" sz="900" b="0" dirty="0">
                          <a:effectLst/>
                        </a:rPr>
                        <a:t> </a:t>
                      </a:r>
                      <a:endParaRPr lang="pl-PL" sz="900" b="0" dirty="0">
                        <a:effectLst/>
                        <a:latin typeface="+mj-lt"/>
                        <a:ea typeface="Calibri"/>
                        <a:cs typeface="Times New Roman"/>
                      </a:endParaRPr>
                    </a:p>
                  </a:txBody>
                  <a:tcPr marL="55518" marR="55518" marT="0" marB="0" anchor="ctr"/>
                </a:tc>
              </a:tr>
            </a:tbl>
          </a:graphicData>
        </a:graphic>
      </p:graphicFrame>
      <p:sp>
        <p:nvSpPr>
          <p:cNvPr id="14" name="pole tekstowe 5"/>
          <p:cNvSpPr txBox="1">
            <a:spLocks noChangeArrowheads="1"/>
          </p:cNvSpPr>
          <p:nvPr/>
        </p:nvSpPr>
        <p:spPr bwMode="auto">
          <a:xfrm>
            <a:off x="6228184" y="11113"/>
            <a:ext cx="2447925" cy="647700"/>
          </a:xfrm>
          <a:prstGeom prst="rect">
            <a:avLst/>
          </a:prstGeom>
          <a:noFill/>
          <a:ln w="9525">
            <a:noFill/>
            <a:miter lim="800000"/>
            <a:headEnd/>
            <a:tailEnd/>
          </a:ln>
        </p:spPr>
        <p:txBody>
          <a:bodyPr>
            <a:spAutoFit/>
          </a:bodyPr>
          <a:lstStyle/>
          <a:p>
            <a:pPr algn="just"/>
            <a:r>
              <a:rPr lang="pl-PL" sz="900" dirty="0">
                <a:latin typeface="Calibri" pitchFamily="34" charset="0"/>
              </a:rPr>
              <a:t>*Pełny opis kto może zostać Beneficjentem działania tworzenie i rozwój przedsiębiorstw znajduję się w </a:t>
            </a:r>
            <a:r>
              <a:rPr lang="pl-PL" sz="900" b="1" dirty="0">
                <a:latin typeface="Calibri" pitchFamily="34" charset="0"/>
              </a:rPr>
              <a:t>PROW 2007-2013 - działanie 312 „Tworzenie i rozwój mikroprzedsiębiorstw”</a:t>
            </a:r>
            <a:r>
              <a:rPr lang="pl-PL" sz="900" dirty="0">
                <a:latin typeface="Calibri" pitchFamily="34" charset="0"/>
              </a:rPr>
              <a:t> </a:t>
            </a:r>
          </a:p>
        </p:txBody>
      </p:sp>
    </p:spTree>
    <p:extLst>
      <p:ext uri="{BB962C8B-B14F-4D97-AF65-F5344CB8AC3E}">
        <p14:creationId xmlns:p14="http://schemas.microsoft.com/office/powerpoint/2010/main" val="301744469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fontScale="90000"/>
          </a:bodyPr>
          <a:lstStyle/>
          <a:p>
            <a:pPr algn="l"/>
            <a:r>
              <a:rPr lang="pl-PL" sz="1800" b="1" dirty="0">
                <a:solidFill>
                  <a:schemeClr val="bg1"/>
                </a:solidFill>
                <a:latin typeface="Arial" pitchFamily="34" charset="0"/>
                <a:cs typeface="Arial" pitchFamily="34" charset="0"/>
              </a:rPr>
              <a:t>Kto może zostać Beneficjentem działania </a:t>
            </a:r>
            <a:r>
              <a:rPr lang="pl-PL" sz="1800" b="1" i="1" dirty="0">
                <a:solidFill>
                  <a:schemeClr val="bg1"/>
                </a:solidFill>
                <a:latin typeface="Arial" pitchFamily="34" charset="0"/>
                <a:cs typeface="Arial" pitchFamily="34" charset="0"/>
              </a:rPr>
              <a:t>Tworzenie i rozwój mikroprzedsiębiorstw</a:t>
            </a:r>
            <a:r>
              <a:rPr lang="pl-PL" sz="1800" b="1" dirty="0" smtClean="0">
                <a:solidFill>
                  <a:schemeClr val="bg1"/>
                </a:solidFill>
              </a:rPr>
              <a:t>?</a:t>
            </a:r>
            <a:endParaRPr lang="pl-PL" sz="1800" b="1" dirty="0">
              <a:solidFill>
                <a:schemeClr val="bg1"/>
              </a:solidFill>
              <a:latin typeface="Arial" pitchFamily="34" charset="0"/>
              <a:cs typeface="Arial" pitchFamily="34" charset="0"/>
            </a:endParaRPr>
          </a:p>
        </p:txBody>
      </p:sp>
      <p:sp>
        <p:nvSpPr>
          <p:cNvPr id="3" name="Prostokąt 2"/>
          <p:cNvSpPr/>
          <p:nvPr/>
        </p:nvSpPr>
        <p:spPr>
          <a:xfrm>
            <a:off x="1691680" y="1476200"/>
            <a:ext cx="7344816" cy="3139321"/>
          </a:xfrm>
          <a:prstGeom prst="rect">
            <a:avLst/>
          </a:prstGeom>
        </p:spPr>
        <p:txBody>
          <a:bodyPr wrap="square">
            <a:spAutoFit/>
          </a:bodyPr>
          <a:lstStyle/>
          <a:p>
            <a:r>
              <a:rPr lang="pl-PL" dirty="0"/>
              <a:t>O pomoc mogą ubiegać się: </a:t>
            </a:r>
          </a:p>
          <a:p>
            <a:pPr marL="285750" indent="-285750">
              <a:buFont typeface="Arial" pitchFamily="34" charset="0"/>
              <a:buChar char="•"/>
            </a:pPr>
            <a:r>
              <a:rPr lang="pl-PL" b="1" dirty="0"/>
              <a:t>osoby fizyczne</a:t>
            </a:r>
            <a:r>
              <a:rPr lang="pl-PL" dirty="0"/>
              <a:t>, </a:t>
            </a:r>
            <a:r>
              <a:rPr lang="pl-PL" b="1" dirty="0"/>
              <a:t>osoby prawne </a:t>
            </a:r>
            <a:r>
              <a:rPr lang="pl-PL" dirty="0"/>
              <a:t>- podejmujące lub prowadzące działalność gospodarczą, </a:t>
            </a:r>
          </a:p>
          <a:p>
            <a:pPr marL="285750" indent="-285750">
              <a:buFont typeface="Arial" pitchFamily="34" charset="0"/>
              <a:buChar char="•"/>
            </a:pPr>
            <a:endParaRPr lang="pl-PL" dirty="0"/>
          </a:p>
          <a:p>
            <a:pPr marL="285750" indent="-285750">
              <a:buFont typeface="Arial" pitchFamily="34" charset="0"/>
              <a:buChar char="•"/>
            </a:pPr>
            <a:r>
              <a:rPr lang="pl-PL" b="1" dirty="0"/>
              <a:t>spółki prawa handlowego nieposiadające osobowości prawnej</a:t>
            </a:r>
            <a:r>
              <a:rPr lang="pl-PL" dirty="0"/>
              <a:t>, </a:t>
            </a:r>
            <a:r>
              <a:rPr lang="pl-PL" b="1" dirty="0"/>
              <a:t>wspólnicy spółek cywilnych </a:t>
            </a:r>
            <a:r>
              <a:rPr lang="pl-PL" dirty="0"/>
              <a:t>– prowadzące(y) działalność gospodarczą, jako mikroprzedsiębiorstwo, </a:t>
            </a:r>
          </a:p>
          <a:p>
            <a:pPr marL="285750" indent="-285750">
              <a:buFont typeface="Arial" pitchFamily="34" charset="0"/>
              <a:buChar char="•"/>
            </a:pPr>
            <a:endParaRPr lang="pl-PL" dirty="0"/>
          </a:p>
          <a:p>
            <a:r>
              <a:rPr lang="pl-PL" dirty="0"/>
              <a:t>Mikroprzedsiębiorstwo – firma  zatrudniająca mniej niż 10 pracowników i którego roczny obrót i/lub całkowity bilans roczny w okresie referencyjnym nie przekracza 2 mln euro. </a:t>
            </a:r>
          </a:p>
        </p:txBody>
      </p:sp>
    </p:spTree>
    <p:extLst>
      <p:ext uri="{BB962C8B-B14F-4D97-AF65-F5344CB8AC3E}">
        <p14:creationId xmlns:p14="http://schemas.microsoft.com/office/powerpoint/2010/main" val="1114732318"/>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fontScale="90000"/>
          </a:bodyPr>
          <a:lstStyle/>
          <a:p>
            <a:pPr algn="l"/>
            <a:r>
              <a:rPr lang="pl-PL" sz="1800" b="1" i="1" dirty="0">
                <a:solidFill>
                  <a:schemeClr val="bg1"/>
                </a:solidFill>
                <a:latin typeface="Arial" pitchFamily="34" charset="0"/>
                <a:cs typeface="Arial" pitchFamily="34" charset="0"/>
              </a:rPr>
              <a:t>Tworzenie i rozwój mikroprzedsiębiorstw</a:t>
            </a:r>
            <a:r>
              <a:rPr lang="pl-PL" sz="1800" b="1" dirty="0">
                <a:solidFill>
                  <a:schemeClr val="bg1"/>
                </a:solidFill>
                <a:latin typeface="Arial" pitchFamily="34" charset="0"/>
                <a:cs typeface="Arial" pitchFamily="34" charset="0"/>
              </a:rPr>
              <a:t> może odbywać się na </a:t>
            </a:r>
            <a:r>
              <a:rPr lang="pl-PL" sz="1800" b="1" dirty="0" smtClean="0">
                <a:solidFill>
                  <a:schemeClr val="bg1"/>
                </a:solidFill>
                <a:latin typeface="Arial" pitchFamily="34" charset="0"/>
                <a:cs typeface="Arial" pitchFamily="34" charset="0"/>
              </a:rPr>
              <a:t>terenie:  </a:t>
            </a:r>
            <a:endParaRPr lang="pl-PL" sz="1800" b="1" dirty="0">
              <a:solidFill>
                <a:schemeClr val="bg1"/>
              </a:solidFill>
              <a:latin typeface="Arial" pitchFamily="34" charset="0"/>
              <a:cs typeface="Arial" pitchFamily="34" charset="0"/>
            </a:endParaRPr>
          </a:p>
        </p:txBody>
      </p:sp>
      <p:sp>
        <p:nvSpPr>
          <p:cNvPr id="3" name="Prostokąt 2"/>
          <p:cNvSpPr/>
          <p:nvPr/>
        </p:nvSpPr>
        <p:spPr>
          <a:xfrm>
            <a:off x="1691680" y="1548209"/>
            <a:ext cx="7272808" cy="2031325"/>
          </a:xfrm>
          <a:prstGeom prst="rect">
            <a:avLst/>
          </a:prstGeom>
        </p:spPr>
        <p:txBody>
          <a:bodyPr wrap="square">
            <a:spAutoFit/>
          </a:bodyPr>
          <a:lstStyle/>
          <a:p>
            <a:pPr marL="285750" indent="-285750">
              <a:buFont typeface="Arial" pitchFamily="34" charset="0"/>
              <a:buChar char="•"/>
            </a:pPr>
            <a:r>
              <a:rPr lang="pl-PL" dirty="0"/>
              <a:t>miejsko-wiejskiej, z wyłączeniem miast liczących powyżej </a:t>
            </a:r>
            <a:r>
              <a:rPr lang="pl-PL" b="1" dirty="0"/>
              <a:t>20 tys. </a:t>
            </a:r>
            <a:r>
              <a:rPr lang="pl-PL" dirty="0"/>
              <a:t>mieszkańców, </a:t>
            </a:r>
            <a:endParaRPr lang="pl-PL" dirty="0" smtClean="0"/>
          </a:p>
          <a:p>
            <a:pPr marL="285750" indent="-285750">
              <a:buFont typeface="Arial" pitchFamily="34" charset="0"/>
              <a:buChar char="•"/>
            </a:pPr>
            <a:endParaRPr lang="pl-PL" dirty="0"/>
          </a:p>
          <a:p>
            <a:r>
              <a:rPr lang="pl-PL" dirty="0" smtClean="0"/>
              <a:t>lub </a:t>
            </a:r>
            <a:endParaRPr lang="pl-PL" dirty="0"/>
          </a:p>
          <a:p>
            <a:endParaRPr lang="pl-PL" dirty="0"/>
          </a:p>
          <a:p>
            <a:pPr marL="285750" indent="-285750">
              <a:buFont typeface="Arial" pitchFamily="34" charset="0"/>
              <a:buChar char="•"/>
            </a:pPr>
            <a:r>
              <a:rPr lang="pl-PL" dirty="0"/>
              <a:t>miejskiej, z wyłączeniem miejscowości liczących powyżej </a:t>
            </a:r>
            <a:r>
              <a:rPr lang="pl-PL" b="1" dirty="0"/>
              <a:t>5 tys. </a:t>
            </a:r>
            <a:r>
              <a:rPr lang="pl-PL" dirty="0"/>
              <a:t>mieszkańców, </a:t>
            </a:r>
          </a:p>
        </p:txBody>
      </p:sp>
    </p:spTree>
    <p:extLst>
      <p:ext uri="{BB962C8B-B14F-4D97-AF65-F5344CB8AC3E}">
        <p14:creationId xmlns:p14="http://schemas.microsoft.com/office/powerpoint/2010/main" val="17302346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a:solidFill>
                  <a:schemeClr val="bg1"/>
                </a:solidFill>
                <a:latin typeface="Arial" pitchFamily="34" charset="0"/>
                <a:cs typeface="Arial" pitchFamily="34" charset="0"/>
              </a:rPr>
              <a:t>Jaki jest maksymalny poziom i wysokość pomocy</a:t>
            </a:r>
            <a:r>
              <a:rPr lang="pl-PL" sz="1800" b="1" dirty="0" smtClean="0">
                <a:solidFill>
                  <a:schemeClr val="bg1"/>
                </a:solidFill>
                <a:latin typeface="Arial" pitchFamily="34" charset="0"/>
                <a:cs typeface="Arial" pitchFamily="34" charset="0"/>
              </a:rPr>
              <a:t>?</a:t>
            </a:r>
            <a:endParaRPr lang="pl-PL" sz="1800" b="1" dirty="0">
              <a:solidFill>
                <a:schemeClr val="bg1"/>
              </a:solidFill>
              <a:latin typeface="Arial" pitchFamily="34" charset="0"/>
              <a:cs typeface="Arial" pitchFamily="34" charset="0"/>
            </a:endParaRPr>
          </a:p>
        </p:txBody>
      </p:sp>
      <p:sp>
        <p:nvSpPr>
          <p:cNvPr id="3" name="Prostokąt 2"/>
          <p:cNvSpPr/>
          <p:nvPr/>
        </p:nvSpPr>
        <p:spPr>
          <a:xfrm>
            <a:off x="1691680" y="1332185"/>
            <a:ext cx="7344816" cy="3539430"/>
          </a:xfrm>
          <a:prstGeom prst="rect">
            <a:avLst/>
          </a:prstGeom>
        </p:spPr>
        <p:txBody>
          <a:bodyPr wrap="square">
            <a:spAutoFit/>
          </a:bodyPr>
          <a:lstStyle/>
          <a:p>
            <a:r>
              <a:rPr lang="pl-PL" sz="1400" dirty="0" smtClean="0"/>
              <a:t>Pomoc </a:t>
            </a:r>
            <a:r>
              <a:rPr lang="pl-PL" sz="1400" dirty="0"/>
              <a:t>jest udzielana w formie refundacji części poniesionych kosztów kwalifikowalnych operacji. Maksymalny poziom pomocy finansowej może wynosić </a:t>
            </a:r>
            <a:r>
              <a:rPr lang="pl-PL" sz="1400" b="1" dirty="0"/>
              <a:t>50% </a:t>
            </a:r>
            <a:r>
              <a:rPr lang="pl-PL" sz="1400" dirty="0"/>
              <a:t>kosztów kwalifikowalnych. </a:t>
            </a:r>
            <a:endParaRPr lang="pl-PL" sz="1400" dirty="0" smtClean="0"/>
          </a:p>
          <a:p>
            <a:endParaRPr lang="pl-PL" sz="1400" dirty="0"/>
          </a:p>
          <a:p>
            <a:r>
              <a:rPr lang="pl-PL" sz="1400" dirty="0" smtClean="0"/>
              <a:t>Pomoc </a:t>
            </a:r>
            <a:r>
              <a:rPr lang="pl-PL" sz="1400" dirty="0"/>
              <a:t>przyznaje się i wypłaca do wysokości limitu, który w okresie realizacji Programu wynosi maksymalnie </a:t>
            </a:r>
            <a:r>
              <a:rPr lang="pl-PL" sz="1400" b="1" dirty="0"/>
              <a:t>300 tys. zł </a:t>
            </a:r>
            <a:r>
              <a:rPr lang="pl-PL" sz="1400" dirty="0"/>
              <a:t>na jednego beneficjenta, z tym, że: </a:t>
            </a:r>
            <a:endParaRPr lang="pl-PL" sz="1400" dirty="0" smtClean="0"/>
          </a:p>
          <a:p>
            <a:endParaRPr lang="pl-PL" sz="1400" dirty="0"/>
          </a:p>
          <a:p>
            <a:r>
              <a:rPr lang="pl-PL" sz="1400" b="1" u="sng" dirty="0"/>
              <a:t>100 tys. zł </a:t>
            </a:r>
            <a:r>
              <a:rPr lang="pl-PL" sz="1400" dirty="0"/>
              <a:t>- jeśli ekonomiczny plan operacji (biznesplan) przewiduje utworzenie co najmniej 1 i mniej niż 2 miejsc pracy, </a:t>
            </a:r>
            <a:endParaRPr lang="pl-PL" sz="1400" dirty="0" smtClean="0"/>
          </a:p>
          <a:p>
            <a:endParaRPr lang="pl-PL" sz="1400" dirty="0"/>
          </a:p>
          <a:p>
            <a:r>
              <a:rPr lang="pl-PL" sz="1400" b="1" u="sng" dirty="0"/>
              <a:t>200 tys. zł </a:t>
            </a:r>
            <a:r>
              <a:rPr lang="pl-PL" sz="1400" dirty="0"/>
              <a:t>- jeśli ekonomiczny plan operacji przewiduje utworzenie co najmniej 2 i mniej niż 3 miejsc pracy, </a:t>
            </a:r>
            <a:endParaRPr lang="pl-PL" sz="1400" dirty="0" smtClean="0"/>
          </a:p>
          <a:p>
            <a:endParaRPr lang="pl-PL" sz="1400" dirty="0"/>
          </a:p>
          <a:p>
            <a:r>
              <a:rPr lang="pl-PL" sz="1400" b="1" u="sng" dirty="0"/>
              <a:t>300 tys. zł </a:t>
            </a:r>
            <a:r>
              <a:rPr lang="pl-PL" sz="1400" dirty="0"/>
              <a:t>- jeśli ekonomiczny plan operacji przewiduje utworzenie co najmniej 3 miejsc </a:t>
            </a:r>
            <a:r>
              <a:rPr lang="pl-PL" sz="1400" dirty="0" smtClean="0"/>
              <a:t>pracy. </a:t>
            </a:r>
            <a:endParaRPr lang="pl-PL" sz="1400" dirty="0"/>
          </a:p>
          <a:p>
            <a:endParaRPr lang="pl-PL" sz="1400" dirty="0"/>
          </a:p>
          <a:p>
            <a:r>
              <a:rPr lang="pl-PL" sz="1400" dirty="0"/>
              <a:t>Liczbę przewidzianych do utworzenia miejsc pracy podaje się w przeliczeniu na pełne etaty średnioroczne, przy czym ich utworzenie musi być uzasadnione zakresem rzeczowym operacji. </a:t>
            </a:r>
          </a:p>
        </p:txBody>
      </p:sp>
    </p:spTree>
    <p:extLst>
      <p:ext uri="{BB962C8B-B14F-4D97-AF65-F5344CB8AC3E}">
        <p14:creationId xmlns:p14="http://schemas.microsoft.com/office/powerpoint/2010/main" val="4810330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załka w dół 1"/>
          <p:cNvSpPr/>
          <p:nvPr/>
        </p:nvSpPr>
        <p:spPr>
          <a:xfrm>
            <a:off x="4466293" y="1804337"/>
            <a:ext cx="314407" cy="10076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solidFill>
                <a:srgbClr val="00B050"/>
              </a:solidFill>
            </a:endParaRPr>
          </a:p>
        </p:txBody>
      </p:sp>
      <p:pic>
        <p:nvPicPr>
          <p:cNvPr id="1032" name="Picture 8" descr="http://tabelaofert.pl/wiadomosci/pub/images/redNet_property_grou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7" y="2812032"/>
            <a:ext cx="1728191" cy="643883"/>
          </a:xfrm>
          <a:prstGeom prst="rect">
            <a:avLst/>
          </a:prstGeom>
          <a:noFill/>
          <a:extLst>
            <a:ext uri="{909E8E84-426E-40DD-AFC4-6F175D3DCCD1}">
              <a14:hiddenFill xmlns:a14="http://schemas.microsoft.com/office/drawing/2010/main">
                <a:solidFill>
                  <a:srgbClr val="FFFFFF"/>
                </a:solidFill>
              </a14:hiddenFill>
            </a:ext>
          </a:extLst>
        </p:spPr>
      </p:pic>
      <p:sp>
        <p:nvSpPr>
          <p:cNvPr id="7" name="Strzałka w lewo i prawo 6"/>
          <p:cNvSpPr/>
          <p:nvPr/>
        </p:nvSpPr>
        <p:spPr>
          <a:xfrm>
            <a:off x="1921074" y="3009876"/>
            <a:ext cx="864096" cy="308536"/>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sp>
        <p:nvSpPr>
          <p:cNvPr id="13" name="Strzałka w lewo i prawo 12"/>
          <p:cNvSpPr/>
          <p:nvPr/>
        </p:nvSpPr>
        <p:spPr>
          <a:xfrm>
            <a:off x="6273900" y="3009876"/>
            <a:ext cx="936103" cy="308536"/>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sp>
        <p:nvSpPr>
          <p:cNvPr id="10" name="Prostokąt 9"/>
          <p:cNvSpPr/>
          <p:nvPr/>
        </p:nvSpPr>
        <p:spPr>
          <a:xfrm>
            <a:off x="362124" y="2279899"/>
            <a:ext cx="1262054" cy="523220"/>
          </a:xfrm>
          <a:prstGeom prst="rect">
            <a:avLst/>
          </a:prstGeom>
        </p:spPr>
        <p:txBody>
          <a:bodyPr wrap="square">
            <a:spAutoFit/>
          </a:bodyPr>
          <a:lstStyle/>
          <a:p>
            <a:pPr algn="ctr"/>
            <a:r>
              <a:rPr lang="pl-PL" dirty="0"/>
              <a:t> </a:t>
            </a:r>
          </a:p>
          <a:p>
            <a:pPr algn="ctr"/>
            <a:r>
              <a:rPr lang="pl-PL" sz="1000" dirty="0"/>
              <a:t>Partner biznesowy</a:t>
            </a:r>
          </a:p>
        </p:txBody>
      </p:sp>
      <p:sp>
        <p:nvSpPr>
          <p:cNvPr id="11" name="Prostokąt 10"/>
          <p:cNvSpPr/>
          <p:nvPr/>
        </p:nvSpPr>
        <p:spPr>
          <a:xfrm>
            <a:off x="7446841" y="2196281"/>
            <a:ext cx="1262054" cy="523220"/>
          </a:xfrm>
          <a:prstGeom prst="rect">
            <a:avLst/>
          </a:prstGeom>
        </p:spPr>
        <p:txBody>
          <a:bodyPr wrap="square">
            <a:spAutoFit/>
          </a:bodyPr>
          <a:lstStyle/>
          <a:p>
            <a:r>
              <a:rPr lang="pl-PL" dirty="0"/>
              <a:t> </a:t>
            </a:r>
          </a:p>
          <a:p>
            <a:r>
              <a:rPr lang="pl-PL" sz="1000" dirty="0"/>
              <a:t>Partner biznesowy</a:t>
            </a:r>
          </a:p>
        </p:txBody>
      </p:sp>
      <p:sp>
        <p:nvSpPr>
          <p:cNvPr id="3" name="AutoShape 5" descr="https://crm.rednet.pl/rednet_pliki/loga_firmy/redNet_doradcy_CMY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AutoShape 7" descr="https://crm.rednet.pl/rednet_pliki/loga_firmy/redNet_doradcy_CMYK.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6" name="Picture 8" descr="C:\Users\iczerwon\Desktop\redNet_doradcy_CM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6" y="900137"/>
            <a:ext cx="21812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iczerwon\AppData\Local\Microsoft\Windows\Temporary Internet Files\Content.Outlook\BX1WG1K8\greennet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910" y="2862602"/>
            <a:ext cx="3146175" cy="76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osbank.pl/html/default/img/bos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29" y="2895266"/>
            <a:ext cx="104775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8731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a:solidFill>
                  <a:schemeClr val="bg1"/>
                </a:solidFill>
                <a:latin typeface="Arial" pitchFamily="34" charset="0"/>
                <a:cs typeface="Arial" pitchFamily="34" charset="0"/>
              </a:rPr>
              <a:t>Ustawa </a:t>
            </a:r>
            <a:r>
              <a:rPr lang="pl-PL" sz="1800" b="1" dirty="0" err="1">
                <a:solidFill>
                  <a:schemeClr val="bg1"/>
                </a:solidFill>
                <a:latin typeface="Arial" pitchFamily="34" charset="0"/>
                <a:cs typeface="Arial" pitchFamily="34" charset="0"/>
              </a:rPr>
              <a:t>Feed</a:t>
            </a:r>
            <a:r>
              <a:rPr lang="pl-PL" sz="1800" b="1" dirty="0">
                <a:solidFill>
                  <a:schemeClr val="bg1"/>
                </a:solidFill>
                <a:latin typeface="Arial" pitchFamily="34" charset="0"/>
                <a:cs typeface="Arial" pitchFamily="34" charset="0"/>
              </a:rPr>
              <a:t> in </a:t>
            </a:r>
            <a:r>
              <a:rPr lang="pl-PL" sz="1800" b="1" dirty="0" err="1">
                <a:solidFill>
                  <a:schemeClr val="bg1"/>
                </a:solidFill>
                <a:latin typeface="Arial" pitchFamily="34" charset="0"/>
                <a:cs typeface="Arial" pitchFamily="34" charset="0"/>
              </a:rPr>
              <a:t>Tariff</a:t>
            </a:r>
            <a:r>
              <a:rPr lang="pl-PL" sz="1800" b="1" dirty="0">
                <a:solidFill>
                  <a:schemeClr val="bg1"/>
                </a:solidFill>
                <a:latin typeface="Arial" pitchFamily="34" charset="0"/>
                <a:cs typeface="Arial" pitchFamily="34" charset="0"/>
              </a:rPr>
              <a:t> </a:t>
            </a:r>
            <a:r>
              <a:rPr lang="pl-PL" sz="1800" b="1" dirty="0" smtClean="0">
                <a:solidFill>
                  <a:schemeClr val="bg1"/>
                </a:solidFill>
                <a:latin typeface="Arial" pitchFamily="34" charset="0"/>
                <a:cs typeface="Arial" pitchFamily="34" charset="0"/>
              </a:rPr>
              <a:t>(FIT) </a:t>
            </a:r>
            <a:endParaRPr lang="pl-PL" sz="1800" b="1" dirty="0">
              <a:solidFill>
                <a:schemeClr val="bg1"/>
              </a:solidFill>
              <a:latin typeface="Arial" pitchFamily="34" charset="0"/>
              <a:cs typeface="Arial" pitchFamily="34" charset="0"/>
            </a:endParaRPr>
          </a:p>
        </p:txBody>
      </p:sp>
      <p:sp>
        <p:nvSpPr>
          <p:cNvPr id="3" name="Prostokąt 2"/>
          <p:cNvSpPr/>
          <p:nvPr/>
        </p:nvSpPr>
        <p:spPr>
          <a:xfrm>
            <a:off x="1691680" y="1548209"/>
            <a:ext cx="7632848" cy="2646878"/>
          </a:xfrm>
          <a:prstGeom prst="rect">
            <a:avLst/>
          </a:prstGeom>
        </p:spPr>
        <p:txBody>
          <a:bodyPr wrap="square">
            <a:spAutoFit/>
          </a:bodyPr>
          <a:lstStyle/>
          <a:p>
            <a:r>
              <a:rPr lang="pl-PL" sz="2000" b="1" dirty="0"/>
              <a:t>Podstawowe założenia ustawy : </a:t>
            </a:r>
            <a:endParaRPr lang="pl-PL" sz="2000" b="1" dirty="0" smtClean="0"/>
          </a:p>
          <a:p>
            <a:endParaRPr lang="pl-PL" sz="2000" b="1" dirty="0" smtClean="0"/>
          </a:p>
          <a:p>
            <a:pPr marL="171450" indent="-171450">
              <a:buFont typeface="Arial" pitchFamily="34" charset="0"/>
              <a:buChar char="•"/>
            </a:pPr>
            <a:r>
              <a:rPr lang="pl-PL" dirty="0" smtClean="0"/>
              <a:t>Preferencyjne warunki montażu urządzeń 40 KW </a:t>
            </a:r>
          </a:p>
          <a:p>
            <a:pPr marL="171450" indent="-171450">
              <a:buFont typeface="Arial" pitchFamily="34" charset="0"/>
              <a:buChar char="•"/>
            </a:pPr>
            <a:r>
              <a:rPr lang="pl-PL" dirty="0" smtClean="0"/>
              <a:t>Preferencyjne </a:t>
            </a:r>
            <a:r>
              <a:rPr lang="pl-PL" dirty="0"/>
              <a:t>stawka odkupu energii </a:t>
            </a:r>
          </a:p>
          <a:p>
            <a:pPr marL="1085850" lvl="2" indent="-171450">
              <a:buFont typeface="Arial" pitchFamily="34" charset="0"/>
              <a:buChar char="•"/>
            </a:pPr>
            <a:r>
              <a:rPr lang="pl-PL" dirty="0" smtClean="0"/>
              <a:t>1,1 </a:t>
            </a:r>
            <a:r>
              <a:rPr lang="pl-PL" dirty="0"/>
              <a:t>zł netto – montaż na gruncie </a:t>
            </a:r>
            <a:endParaRPr lang="pl-PL" dirty="0" smtClean="0"/>
          </a:p>
          <a:p>
            <a:pPr marL="1085850" lvl="2" indent="-171450">
              <a:buFont typeface="Arial" pitchFamily="34" charset="0"/>
              <a:buChar char="•"/>
            </a:pPr>
            <a:r>
              <a:rPr lang="pl-PL" dirty="0" smtClean="0"/>
              <a:t>1,15 </a:t>
            </a:r>
            <a:r>
              <a:rPr lang="pl-PL" dirty="0"/>
              <a:t>netto – montaż na dachu </a:t>
            </a:r>
          </a:p>
          <a:p>
            <a:pPr marL="171450" indent="-171450">
              <a:buFont typeface="Arial" pitchFamily="34" charset="0"/>
              <a:buChar char="•"/>
            </a:pPr>
            <a:r>
              <a:rPr lang="pl-PL" dirty="0" smtClean="0"/>
              <a:t>15 </a:t>
            </a:r>
            <a:r>
              <a:rPr lang="pl-PL" dirty="0"/>
              <a:t>letnia gwarancja odbioru energii po ustalonej cenie przez </a:t>
            </a:r>
            <a:r>
              <a:rPr lang="pl-PL" dirty="0" smtClean="0"/>
              <a:t>ZE</a:t>
            </a:r>
          </a:p>
          <a:p>
            <a:pPr marL="171450" indent="-171450">
              <a:buFont typeface="Arial" pitchFamily="34" charset="0"/>
              <a:buChar char="•"/>
            </a:pPr>
            <a:r>
              <a:rPr lang="pl-PL" dirty="0" smtClean="0"/>
              <a:t>Brak </a:t>
            </a:r>
            <a:r>
              <a:rPr lang="pl-PL" dirty="0"/>
              <a:t>górnej granicy wiekowej </a:t>
            </a:r>
            <a:endParaRPr lang="pl-PL" dirty="0" smtClean="0"/>
          </a:p>
          <a:p>
            <a:pPr marL="171450" indent="-171450">
              <a:buFont typeface="Arial" pitchFamily="34" charset="0"/>
              <a:buChar char="•"/>
            </a:pPr>
            <a:r>
              <a:rPr lang="pl-PL" dirty="0" smtClean="0"/>
              <a:t>Brak  </a:t>
            </a:r>
            <a:r>
              <a:rPr lang="pl-PL" dirty="0"/>
              <a:t>pozwoleń na budowę </a:t>
            </a:r>
          </a:p>
        </p:txBody>
      </p:sp>
    </p:spTree>
    <p:extLst>
      <p:ext uri="{BB962C8B-B14F-4D97-AF65-F5344CB8AC3E}">
        <p14:creationId xmlns:p14="http://schemas.microsoft.com/office/powerpoint/2010/main" val="201779515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r>
              <a:rPr lang="pl-PL" sz="1800" b="1" dirty="0" smtClean="0">
                <a:solidFill>
                  <a:schemeClr val="bg1"/>
                </a:solidFill>
                <a:latin typeface="Arial" pitchFamily="34" charset="0"/>
                <a:cs typeface="Arial" pitchFamily="34" charset="0"/>
              </a:rPr>
              <a:t>WSPÓŁPRACA Z ZAKŁADAMI ENERGETYCZNYMI</a:t>
            </a:r>
            <a:endParaRPr lang="pl-PL" sz="1800" b="1" dirty="0">
              <a:solidFill>
                <a:schemeClr val="bg1"/>
              </a:solidFill>
              <a:latin typeface="Arial" pitchFamily="34" charset="0"/>
              <a:cs typeface="Arial" pitchFamily="34" charset="0"/>
            </a:endParaRPr>
          </a:p>
        </p:txBody>
      </p:sp>
      <p:sp>
        <p:nvSpPr>
          <p:cNvPr id="4" name="Symbol zastępczy zawartości 2"/>
          <p:cNvSpPr txBox="1">
            <a:spLocks/>
          </p:cNvSpPr>
          <p:nvPr/>
        </p:nvSpPr>
        <p:spPr>
          <a:xfrm>
            <a:off x="1763688" y="1260177"/>
            <a:ext cx="2808312"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l-PL" sz="1100" b="1" dirty="0" smtClean="0"/>
              <a:t>art. 38 projektu 2.0.2. ustawy o OZE:</a:t>
            </a:r>
          </a:p>
          <a:p>
            <a:pPr marL="0" indent="0">
              <a:buFont typeface="Arial" pitchFamily="34" charset="0"/>
              <a:buNone/>
            </a:pPr>
            <a:endParaRPr lang="pl-PL" sz="1100" dirty="0" smtClean="0"/>
          </a:p>
          <a:p>
            <a:pPr marL="0">
              <a:lnSpc>
                <a:spcPct val="110000"/>
              </a:lnSpc>
              <a:spcBef>
                <a:spcPts val="0"/>
              </a:spcBef>
              <a:buClr>
                <a:srgbClr val="FF0000"/>
              </a:buClr>
              <a:buNone/>
            </a:pPr>
            <a:r>
              <a:rPr lang="pl-PL" sz="1100" dirty="0" smtClean="0"/>
              <a:t>W przypadku gdy podmiot ubiegający się o przyłączenie mikroinstalacji do sieci dystrybucyjnej jest przyłączony jako odbiorca końcowy, a moc zainstalowana mikro instalacji, o przyłączenie której ubiega się ten podmiot, nie jest większa niż określona we wcześniej wydanych warunkach przyłączenia, przyłączenie do sieci odbywa się </a:t>
            </a:r>
            <a:r>
              <a:rPr lang="pl-PL" sz="1100" u="sng" dirty="0" smtClean="0"/>
              <a:t>na podstawie zgłoszenia</a:t>
            </a:r>
            <a:r>
              <a:rPr lang="pl-PL" sz="1100" dirty="0" smtClean="0"/>
              <a:t> przyłączenia mikro instalacji złożonego w przedsiębiorstwie energetycznym, do którego sieci ma zostać przyłączona mikro instalacja i po zainstalowaniu odpowiednich układów zabezpieczających i licznika inteligentnego.</a:t>
            </a:r>
          </a:p>
          <a:p>
            <a:pPr marL="0">
              <a:lnSpc>
                <a:spcPct val="110000"/>
              </a:lnSpc>
              <a:spcBef>
                <a:spcPts val="0"/>
              </a:spcBef>
              <a:buClr>
                <a:srgbClr val="FF0000"/>
              </a:buClr>
              <a:buNone/>
            </a:pPr>
            <a:r>
              <a:rPr lang="pl-PL" sz="1100" dirty="0" smtClean="0"/>
              <a:t>W innym przypadku przyłączenie mikro instalacji do sieci  dystrybucyjnej odbywa się </a:t>
            </a:r>
            <a:r>
              <a:rPr lang="pl-PL" sz="1100" u="sng" dirty="0" smtClean="0"/>
              <a:t>na podstawie umowy</a:t>
            </a:r>
            <a:r>
              <a:rPr lang="pl-PL" sz="1100" dirty="0" smtClean="0"/>
              <a:t> o przyłączenie do sieci.</a:t>
            </a:r>
            <a:endParaRPr lang="pl-PL" sz="1100" dirty="0"/>
          </a:p>
        </p:txBody>
      </p:sp>
      <p:sp>
        <p:nvSpPr>
          <p:cNvPr id="5" name="Symbol zastępczy zawartości 2"/>
          <p:cNvSpPr txBox="1">
            <a:spLocks/>
          </p:cNvSpPr>
          <p:nvPr/>
        </p:nvSpPr>
        <p:spPr>
          <a:xfrm>
            <a:off x="4860032" y="1260176"/>
            <a:ext cx="4104456" cy="42566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pl-PL" sz="1100" b="1" dirty="0" smtClean="0"/>
              <a:t>Na podstawie projektu z dn. 08.10.2012 ustawy prawo energetyczne:</a:t>
            </a:r>
          </a:p>
          <a:p>
            <a:pPr marL="0" indent="0">
              <a:spcBef>
                <a:spcPts val="0"/>
              </a:spcBef>
              <a:buFont typeface="Arial" pitchFamily="34" charset="0"/>
              <a:buNone/>
            </a:pPr>
            <a:endParaRPr lang="pl-PL" sz="1100" dirty="0" smtClean="0"/>
          </a:p>
          <a:p>
            <a:pPr marL="324000" indent="-144000">
              <a:spcBef>
                <a:spcPts val="0"/>
              </a:spcBef>
            </a:pPr>
            <a:r>
              <a:rPr lang="pl-PL" sz="1100" dirty="0" smtClean="0"/>
              <a:t>Przyłączenie instalacji do sieci elektroenergetycznej następuje na podstawie umowy o przyłączenie do sieci i po spełnieniu warunków przyłączenia do sieci </a:t>
            </a:r>
          </a:p>
          <a:p>
            <a:pPr marL="324000" indent="-144000">
              <a:spcBef>
                <a:spcPts val="0"/>
              </a:spcBef>
            </a:pPr>
            <a:r>
              <a:rPr lang="pl-PL" sz="1100" dirty="0" smtClean="0"/>
              <a:t>Podmiot ubiegający się o przyłączenie do sieci urządzeń, instalacji lub sieci składa wniosek o określenie warunków przyłączenia w przedsiębiorstwie energetycznym, do którego sieci ubiega się o przyłączenie.</a:t>
            </a:r>
          </a:p>
          <a:p>
            <a:pPr marL="324000" indent="-144000">
              <a:spcBef>
                <a:spcPts val="0"/>
              </a:spcBef>
            </a:pPr>
            <a:r>
              <a:rPr lang="pl-PL" sz="1100" dirty="0" smtClean="0"/>
              <a:t>Wniosek zawiera w szczególności:</a:t>
            </a:r>
          </a:p>
          <a:p>
            <a:pPr lvl="1" indent="-108000">
              <a:spcBef>
                <a:spcPts val="0"/>
              </a:spcBef>
              <a:buFont typeface="Arial" pitchFamily="34" charset="0"/>
              <a:buChar char="•"/>
            </a:pPr>
            <a:r>
              <a:rPr lang="pl-PL" sz="1100" dirty="0" smtClean="0"/>
              <a:t>oznaczenie podmiotu ubiegającego się o przyłączenie instalacji do sieci elektroenergetycznej;</a:t>
            </a:r>
          </a:p>
          <a:p>
            <a:pPr lvl="1" indent="-108000">
              <a:spcBef>
                <a:spcPts val="0"/>
              </a:spcBef>
              <a:buFont typeface="Arial" pitchFamily="34" charset="0"/>
              <a:buChar char="•"/>
            </a:pPr>
            <a:r>
              <a:rPr lang="pl-PL" sz="1100" dirty="0" smtClean="0"/>
              <a:t>określenie nieruchomości, obiektu lub lokalu do których energia elektryczna ma być dostarczana;</a:t>
            </a:r>
          </a:p>
          <a:p>
            <a:pPr lvl="1" indent="-108000">
              <a:spcBef>
                <a:spcPts val="0"/>
              </a:spcBef>
              <a:buFont typeface="Arial" pitchFamily="34" charset="0"/>
              <a:buChar char="•"/>
            </a:pPr>
            <a:r>
              <a:rPr lang="pl-PL" sz="1100" dirty="0" smtClean="0"/>
              <a:t>informacje niezbędne do zapewnienia spełnienia wymagań, o których mowa w art. 24 (zabezpieczenia, parametry jakościowe, ochrona środowiska , </a:t>
            </a:r>
            <a:r>
              <a:rPr lang="pl-PL" sz="1100" dirty="0" err="1" smtClean="0"/>
              <a:t>opomiarowanie</a:t>
            </a:r>
            <a:r>
              <a:rPr lang="pl-PL" sz="1100" dirty="0" smtClean="0"/>
              <a:t>);</a:t>
            </a:r>
          </a:p>
          <a:p>
            <a:pPr lvl="1" indent="-108000">
              <a:spcBef>
                <a:spcPts val="0"/>
              </a:spcBef>
              <a:buFont typeface="Arial" pitchFamily="34" charset="0"/>
              <a:buChar char="•"/>
            </a:pPr>
            <a:r>
              <a:rPr lang="pl-PL" sz="1100" dirty="0" smtClean="0"/>
              <a:t>wartość mocy przyłączeniowej.</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endParaRPr lang="pl-PL" sz="1800" b="1" dirty="0">
              <a:solidFill>
                <a:schemeClr val="bg1"/>
              </a:solidFill>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052242072"/>
              </p:ext>
            </p:extLst>
          </p:nvPr>
        </p:nvGraphicFramePr>
        <p:xfrm>
          <a:off x="0" y="12164"/>
          <a:ext cx="9252520" cy="5380759"/>
        </p:xfrm>
        <a:graphic>
          <a:graphicData uri="http://schemas.openxmlformats.org/drawingml/2006/table">
            <a:tbl>
              <a:tblPr>
                <a:tableStyleId>{5C22544A-7EE6-4342-B048-85BDC9FD1C3A}</a:tableStyleId>
              </a:tblPr>
              <a:tblGrid>
                <a:gridCol w="7299211"/>
                <a:gridCol w="1953309"/>
              </a:tblGrid>
              <a:tr h="364711">
                <a:tc>
                  <a:txBody>
                    <a:bodyPr/>
                    <a:lstStyle/>
                    <a:p>
                      <a:pPr algn="l" fontAlgn="b"/>
                      <a:r>
                        <a:rPr lang="pl-PL" sz="1200" b="1" u="none" strike="noStrike" dirty="0">
                          <a:effectLst/>
                        </a:rPr>
                        <a:t>Analiza opłacalności z karencją odsetek i zwrotem VAT - wariant dla </a:t>
                      </a:r>
                      <a:r>
                        <a:rPr lang="pl-PL" sz="1200" b="1" u="none" strike="noStrike" dirty="0" smtClean="0">
                          <a:effectLst/>
                        </a:rPr>
                        <a:t>obecni </a:t>
                      </a:r>
                      <a:r>
                        <a:rPr lang="pl-PL" sz="1200" b="1" u="none" strike="noStrike" dirty="0">
                          <a:effectLst/>
                        </a:rPr>
                        <a:t>działających mikroprzedsiębiorstw</a:t>
                      </a:r>
                      <a:endParaRPr lang="pl-PL" sz="1200" b="1" i="0" u="none" strike="noStrike" dirty="0">
                        <a:effectLst/>
                        <a:latin typeface="Arial"/>
                      </a:endParaRPr>
                    </a:p>
                  </a:txBody>
                  <a:tcPr marL="9525" marR="9525" marT="9525" marB="0" anchor="b"/>
                </a:tc>
                <a:tc>
                  <a:txBody>
                    <a:bodyPr/>
                    <a:lstStyle/>
                    <a:p>
                      <a:pPr algn="l" fontAlgn="b"/>
                      <a:r>
                        <a:rPr lang="pl-PL" sz="1200" u="none" strike="noStrike">
                          <a:effectLst/>
                        </a:rPr>
                        <a:t>Koszty</a:t>
                      </a:r>
                      <a:endParaRPr lang="pl-PL" sz="1200" b="0" i="0" u="none" strike="noStrike">
                        <a:effectLst/>
                        <a:latin typeface="Arial"/>
                      </a:endParaRPr>
                    </a:p>
                  </a:txBody>
                  <a:tcPr marL="9525" marR="9525" marT="9525" marB="0" anchor="b"/>
                </a:tc>
              </a:tr>
              <a:tr h="187879">
                <a:tc>
                  <a:txBody>
                    <a:bodyPr/>
                    <a:lstStyle/>
                    <a:p>
                      <a:pPr algn="l" fontAlgn="b"/>
                      <a:r>
                        <a:rPr lang="pl-PL" sz="1200" u="none" strike="noStrike">
                          <a:effectLst/>
                        </a:rPr>
                        <a:t>Koszt instalacji</a:t>
                      </a:r>
                      <a:endParaRPr lang="pl-PL" sz="1200" b="0" i="0" u="none" strike="noStrike">
                        <a:effectLst/>
                        <a:latin typeface="Arial"/>
                      </a:endParaRPr>
                    </a:p>
                  </a:txBody>
                  <a:tcPr marL="9525" marR="9525" marT="9525" marB="0" anchor="b"/>
                </a:tc>
                <a:tc>
                  <a:txBody>
                    <a:bodyPr/>
                    <a:lstStyle/>
                    <a:p>
                      <a:pPr algn="r" fontAlgn="b"/>
                      <a:r>
                        <a:rPr lang="pl-PL" sz="1200" u="none" strike="noStrike" dirty="0">
                          <a:effectLst/>
                        </a:rPr>
                        <a:t>              270 000,00 zł </a:t>
                      </a:r>
                      <a:endParaRPr lang="pl-PL" sz="1200" b="0" i="0" u="none" strike="noStrike" dirty="0">
                        <a:effectLst/>
                        <a:latin typeface="Arial"/>
                      </a:endParaRPr>
                    </a:p>
                  </a:txBody>
                  <a:tcPr marL="9525" marR="9525" marT="9525" marB="0" anchor="b"/>
                </a:tc>
              </a:tr>
              <a:tr h="187879">
                <a:tc>
                  <a:txBody>
                    <a:bodyPr/>
                    <a:lstStyle/>
                    <a:p>
                      <a:pPr algn="l" fontAlgn="b"/>
                      <a:r>
                        <a:rPr lang="pl-PL" sz="1200" u="none" strike="noStrike" dirty="0">
                          <a:effectLst/>
                        </a:rPr>
                        <a:t>Koszt kredytu z prowizją i ubezpieczeniem </a:t>
                      </a:r>
                      <a:endParaRPr lang="pl-PL" sz="1200" b="0" i="0" u="none" strike="noStrike" dirty="0">
                        <a:effectLst/>
                        <a:latin typeface="Arial"/>
                      </a:endParaRPr>
                    </a:p>
                  </a:txBody>
                  <a:tcPr marL="9525" marR="9525" marT="9525" marB="0" anchor="b"/>
                </a:tc>
                <a:tc>
                  <a:txBody>
                    <a:bodyPr/>
                    <a:lstStyle/>
                    <a:p>
                      <a:pPr algn="r" fontAlgn="b"/>
                      <a:r>
                        <a:rPr lang="pl-PL" sz="1200" u="none" strike="noStrike" dirty="0">
                          <a:effectLst/>
                        </a:rPr>
                        <a:t>              279 385,00 zł </a:t>
                      </a:r>
                      <a:endParaRPr lang="pl-PL" sz="1200" b="0" i="0" u="none" strike="noStrike" dirty="0">
                        <a:effectLst/>
                        <a:latin typeface="Arial"/>
                      </a:endParaRPr>
                    </a:p>
                  </a:txBody>
                  <a:tcPr marL="9525" marR="9525" marT="9525" marB="0" anchor="b"/>
                </a:tc>
              </a:tr>
              <a:tr h="328078">
                <a:tc>
                  <a:txBody>
                    <a:bodyPr/>
                    <a:lstStyle/>
                    <a:p>
                      <a:pPr algn="l" fontAlgn="b"/>
                      <a:r>
                        <a:rPr lang="pl-PL" sz="1200" u="none" strike="noStrike">
                          <a:effectLst/>
                        </a:rPr>
                        <a:t>Wysokość kredytu po otrzymaniu dotacji - spłata 8 lat ( z uwzględnieniem karencji ) </a:t>
                      </a:r>
                      <a:endParaRPr lang="pl-PL" sz="1200" b="0" i="0" u="none" strike="noStrike">
                        <a:effectLst/>
                        <a:latin typeface="Arial"/>
                      </a:endParaRPr>
                    </a:p>
                  </a:txBody>
                  <a:tcPr marL="9525" marR="9525" marT="9525" marB="0" anchor="b"/>
                </a:tc>
                <a:tc>
                  <a:txBody>
                    <a:bodyPr/>
                    <a:lstStyle/>
                    <a:p>
                      <a:pPr algn="r" fontAlgn="b"/>
                      <a:r>
                        <a:rPr lang="pl-PL" sz="1200" b="1" u="none" strike="noStrike" dirty="0">
                          <a:effectLst/>
                        </a:rPr>
                        <a:t>              148 288,00 zł </a:t>
                      </a:r>
                      <a:endParaRPr lang="pl-PL" sz="1200" b="1" i="0" u="none" strike="noStrike" dirty="0">
                        <a:effectLst/>
                        <a:latin typeface="Arial"/>
                      </a:endParaRPr>
                    </a:p>
                  </a:txBody>
                  <a:tcPr marL="9525" marR="9525" marT="9525" marB="0" anchor="b"/>
                </a:tc>
              </a:tr>
              <a:tr h="187879">
                <a:tc>
                  <a:txBody>
                    <a:bodyPr/>
                    <a:lstStyle/>
                    <a:p>
                      <a:pPr algn="l" fontAlgn="b"/>
                      <a:r>
                        <a:rPr lang="pl-PL" sz="1200" u="none" strike="noStrike">
                          <a:effectLst/>
                        </a:rPr>
                        <a:t>Spłata rat kapitałowych ( w 1 roku wpłata dotacji + zwrot VAT ) - rocznie</a:t>
                      </a:r>
                      <a:endParaRPr lang="pl-PL" sz="1200" b="0" i="0" u="none" strike="noStrike">
                        <a:effectLst/>
                        <a:latin typeface="Arial"/>
                      </a:endParaRPr>
                    </a:p>
                  </a:txBody>
                  <a:tcPr marL="9525" marR="9525" marT="9525" marB="0" anchor="b"/>
                </a:tc>
                <a:tc>
                  <a:txBody>
                    <a:bodyPr/>
                    <a:lstStyle/>
                    <a:p>
                      <a:pPr algn="r" fontAlgn="b"/>
                      <a:r>
                        <a:rPr lang="pl-PL" sz="1200" u="none" strike="noStrike" dirty="0">
                          <a:effectLst/>
                        </a:rPr>
                        <a:t>                18 536,00 zł </a:t>
                      </a:r>
                      <a:endParaRPr lang="pl-PL" sz="1200" b="0" i="0" u="none" strike="noStrike" dirty="0">
                        <a:effectLst/>
                        <a:latin typeface="Arial"/>
                      </a:endParaRPr>
                    </a:p>
                  </a:txBody>
                  <a:tcPr marL="9525" marR="9525" marT="9525" marB="0" anchor="b"/>
                </a:tc>
              </a:tr>
              <a:tr h="187879">
                <a:tc>
                  <a:txBody>
                    <a:bodyPr/>
                    <a:lstStyle/>
                    <a:p>
                      <a:pPr algn="l" fontAlgn="b"/>
                      <a:r>
                        <a:rPr lang="pl-PL" sz="1200" u="none" strike="noStrike" dirty="0">
                          <a:effectLst/>
                        </a:rPr>
                        <a:t>Spłata odsetek - całkowite w okresie 10 lat</a:t>
                      </a:r>
                      <a:endParaRPr lang="pl-PL" sz="1200" b="0" i="0" u="none" strike="noStrike" dirty="0">
                        <a:effectLst/>
                        <a:latin typeface="Arial"/>
                      </a:endParaRPr>
                    </a:p>
                  </a:txBody>
                  <a:tcPr marL="9525" marR="9525" marT="9525" marB="0" anchor="b"/>
                </a:tc>
                <a:tc>
                  <a:txBody>
                    <a:bodyPr/>
                    <a:lstStyle/>
                    <a:p>
                      <a:pPr algn="r" fontAlgn="b"/>
                      <a:r>
                        <a:rPr lang="pl-PL" sz="1200" u="none" strike="noStrike" dirty="0">
                          <a:effectLst/>
                        </a:rPr>
                        <a:t>                69 517,00 zł </a:t>
                      </a:r>
                      <a:endParaRPr lang="pl-PL" sz="1200" b="0" i="0" u="none" strike="noStrike" dirty="0">
                        <a:effectLst/>
                        <a:latin typeface="Arial"/>
                      </a:endParaRPr>
                    </a:p>
                  </a:txBody>
                  <a:tcPr marL="9525" marR="9525" marT="9525" marB="0" anchor="b"/>
                </a:tc>
              </a:tr>
              <a:tr h="187879">
                <a:tc>
                  <a:txBody>
                    <a:bodyPr/>
                    <a:lstStyle/>
                    <a:p>
                      <a:pPr algn="l" fontAlgn="b"/>
                      <a:r>
                        <a:rPr lang="pl-PL" sz="1200" u="none" strike="noStrike" dirty="0">
                          <a:effectLst/>
                          <a:latin typeface="+mn-lt"/>
                        </a:rPr>
                        <a:t>Przychody ze sprzedaży - roczne</a:t>
                      </a:r>
                      <a:endParaRPr lang="pl-PL" sz="1200" b="0" i="0" u="none" strike="noStrike" dirty="0">
                        <a:effectLst/>
                        <a:latin typeface="+mn-lt"/>
                      </a:endParaRPr>
                    </a:p>
                  </a:txBody>
                  <a:tcPr marL="9525" marR="9525" marT="9525" marB="0" anchor="b"/>
                </a:tc>
                <a:tc>
                  <a:txBody>
                    <a:bodyPr/>
                    <a:lstStyle/>
                    <a:p>
                      <a:pPr algn="r" fontAlgn="b"/>
                      <a:r>
                        <a:rPr lang="pl-PL" sz="1200" u="none" strike="noStrike" dirty="0">
                          <a:effectLst/>
                          <a:latin typeface="+mn-lt"/>
                        </a:rPr>
                        <a:t>                41 551,00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dirty="0">
                          <a:effectLst/>
                          <a:latin typeface="+mn-lt"/>
                        </a:rPr>
                        <a:t>Przychody z zaoszczędzonej </a:t>
                      </a:r>
                      <a:r>
                        <a:rPr lang="pl-PL" sz="1200" u="none" strike="noStrike" dirty="0" smtClean="0">
                          <a:effectLst/>
                          <a:latin typeface="+mn-lt"/>
                        </a:rPr>
                        <a:t>energii </a:t>
                      </a:r>
                      <a:r>
                        <a:rPr lang="pl-PL" sz="1200" u="none" strike="noStrike" dirty="0">
                          <a:effectLst/>
                          <a:latin typeface="+mn-lt"/>
                        </a:rPr>
                        <a:t>- rocznie</a:t>
                      </a:r>
                      <a:endParaRPr lang="pl-PL" sz="1200" b="0" i="0" u="none" strike="noStrike" dirty="0">
                        <a:effectLst/>
                        <a:latin typeface="+mn-lt"/>
                      </a:endParaRPr>
                    </a:p>
                  </a:txBody>
                  <a:tcPr marL="9525" marR="9525" marT="9525" marB="0" anchor="b"/>
                </a:tc>
                <a:tc>
                  <a:txBody>
                    <a:bodyPr/>
                    <a:lstStyle/>
                    <a:p>
                      <a:pPr algn="r" fontAlgn="b"/>
                      <a:r>
                        <a:rPr lang="pl-PL" sz="1200" u="none" strike="noStrike">
                          <a:effectLst/>
                          <a:latin typeface="+mn-lt"/>
                        </a:rPr>
                        <a:t>                     425,00 zł </a:t>
                      </a:r>
                      <a:endParaRPr lang="pl-PL" sz="1200" b="0" i="0" u="none" strike="noStrike">
                        <a:effectLst/>
                        <a:latin typeface="+mn-lt"/>
                      </a:endParaRPr>
                    </a:p>
                  </a:txBody>
                  <a:tcPr marL="9525" marR="9525" marT="9525" marB="0" anchor="b"/>
                </a:tc>
              </a:tr>
              <a:tr h="328078">
                <a:tc>
                  <a:txBody>
                    <a:bodyPr/>
                    <a:lstStyle/>
                    <a:p>
                      <a:pPr algn="l" fontAlgn="b"/>
                      <a:r>
                        <a:rPr lang="pl-PL" sz="1200" u="none" strike="noStrike" dirty="0">
                          <a:effectLst/>
                          <a:latin typeface="+mn-lt"/>
                        </a:rPr>
                        <a:t>Podatek od przychodów energii z uwzględnieniem amortyzacji i kosztów nowego przedsiębiorstwa</a:t>
                      </a:r>
                      <a:endParaRPr lang="pl-PL" sz="1200" b="0" i="0" u="none" strike="noStrike" dirty="0">
                        <a:effectLst/>
                        <a:latin typeface="+mn-lt"/>
                      </a:endParaRPr>
                    </a:p>
                  </a:txBody>
                  <a:tcPr marL="9525" marR="9525" marT="9525" marB="0" anchor="b"/>
                </a:tc>
                <a:tc>
                  <a:txBody>
                    <a:bodyPr/>
                    <a:lstStyle/>
                    <a:p>
                      <a:pPr algn="r" fontAlgn="b"/>
                      <a:r>
                        <a:rPr lang="pl-PL" sz="1200" u="none" strike="noStrike" dirty="0">
                          <a:effectLst/>
                          <a:latin typeface="+mn-lt"/>
                        </a:rPr>
                        <a:t>                  2 765,00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a:effectLst/>
                          <a:latin typeface="+mn-lt"/>
                        </a:rPr>
                        <a:t>Koszt ubezpieczenia - rocznie</a:t>
                      </a:r>
                      <a:endParaRPr lang="pl-PL" sz="1200" b="0" i="0" u="none" strike="noStrike">
                        <a:effectLst/>
                        <a:latin typeface="+mn-lt"/>
                      </a:endParaRPr>
                    </a:p>
                  </a:txBody>
                  <a:tcPr marL="9525" marR="9525" marT="9525" marB="0" anchor="b"/>
                </a:tc>
                <a:tc>
                  <a:txBody>
                    <a:bodyPr/>
                    <a:lstStyle/>
                    <a:p>
                      <a:pPr algn="r" fontAlgn="b"/>
                      <a:r>
                        <a:rPr lang="pl-PL" sz="1200" u="none" strike="noStrike" dirty="0">
                          <a:effectLst/>
                          <a:latin typeface="+mn-lt"/>
                        </a:rPr>
                        <a:t>                  1 285,00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dirty="0">
                          <a:effectLst/>
                          <a:latin typeface="+mn-lt"/>
                        </a:rPr>
                        <a:t>Prowizja aranżacyjna - po wstępnej decyzji pomniejszająca prowizję bankową </a:t>
                      </a:r>
                      <a:endParaRPr lang="pl-PL" sz="1200" b="0" i="0" u="none" strike="noStrike" dirty="0">
                        <a:effectLst/>
                        <a:latin typeface="+mn-lt"/>
                      </a:endParaRPr>
                    </a:p>
                  </a:txBody>
                  <a:tcPr marL="9525" marR="9525" marT="9525" marB="0" anchor="b"/>
                </a:tc>
                <a:tc>
                  <a:txBody>
                    <a:bodyPr/>
                    <a:lstStyle/>
                    <a:p>
                      <a:pPr algn="r" fontAlgn="b"/>
                      <a:r>
                        <a:rPr lang="pl-PL" sz="1200" u="none" strike="noStrike" dirty="0">
                          <a:effectLst/>
                          <a:latin typeface="+mn-lt"/>
                        </a:rPr>
                        <a:t>                  2 700,00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dirty="0">
                          <a:effectLst/>
                          <a:latin typeface="+mn-lt"/>
                        </a:rPr>
                        <a:t>Koszt brutto wynagrodzenia nowego pracownika - 2 lata </a:t>
                      </a:r>
                      <a:endParaRPr lang="pl-PL" sz="1200" b="0" i="0" u="none" strike="noStrike" dirty="0">
                        <a:effectLst/>
                        <a:latin typeface="+mn-lt"/>
                      </a:endParaRPr>
                    </a:p>
                  </a:txBody>
                  <a:tcPr marL="9525" marR="9525" marT="9525" marB="0" anchor="b"/>
                </a:tc>
                <a:tc>
                  <a:txBody>
                    <a:bodyPr/>
                    <a:lstStyle/>
                    <a:p>
                      <a:pPr algn="r" fontAlgn="b"/>
                      <a:r>
                        <a:rPr lang="pl-PL" sz="1200" u="none" strike="noStrike" dirty="0">
                          <a:effectLst/>
                          <a:latin typeface="+mn-lt"/>
                        </a:rPr>
                        <a:t>                46 278,00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dirty="0">
                          <a:effectLst/>
                          <a:latin typeface="+mn-lt"/>
                        </a:rPr>
                        <a:t>Bufor bezpieczeństwa do utrzymywania na koncie w pierwszych miesiącach</a:t>
                      </a:r>
                      <a:endParaRPr lang="pl-PL" sz="1200" b="0" i="0" u="none" strike="noStrike" dirty="0">
                        <a:effectLst/>
                        <a:latin typeface="+mn-lt"/>
                      </a:endParaRPr>
                    </a:p>
                  </a:txBody>
                  <a:tcPr marL="9525" marR="9525" marT="9525" marB="0" anchor="b"/>
                </a:tc>
                <a:tc>
                  <a:txBody>
                    <a:bodyPr/>
                    <a:lstStyle/>
                    <a:p>
                      <a:pPr algn="r" fontAlgn="b"/>
                      <a:r>
                        <a:rPr lang="pl-PL" sz="1200" u="none" strike="noStrike" dirty="0">
                          <a:effectLst/>
                          <a:latin typeface="+mn-lt"/>
                        </a:rPr>
                        <a:t>                  7 200,00 zł </a:t>
                      </a:r>
                      <a:endParaRPr lang="pl-PL" sz="1200" b="0" i="0" u="none" strike="noStrike" dirty="0">
                        <a:effectLst/>
                        <a:latin typeface="+mn-lt"/>
                      </a:endParaRPr>
                    </a:p>
                  </a:txBody>
                  <a:tcPr marL="9525" marR="9525" marT="9525" marB="0" anchor="b"/>
                </a:tc>
              </a:tr>
              <a:tr h="187879">
                <a:tc>
                  <a:txBody>
                    <a:bodyPr/>
                    <a:lstStyle/>
                    <a:p>
                      <a:pPr algn="l" fontAlgn="b"/>
                      <a:r>
                        <a:rPr lang="pl-PL" sz="1200" u="none" strike="noStrike">
                          <a:effectLst/>
                          <a:latin typeface="+mn-lt"/>
                        </a:rPr>
                        <a:t> </a:t>
                      </a:r>
                      <a:endParaRPr lang="pl-PL" sz="1200" b="0" i="0" u="none" strike="noStrike">
                        <a:effectLst/>
                        <a:latin typeface="+mn-lt"/>
                      </a:endParaRPr>
                    </a:p>
                  </a:txBody>
                  <a:tcPr marL="9525" marR="9525" marT="9525" marB="0" anchor="b"/>
                </a:tc>
                <a:tc>
                  <a:txBody>
                    <a:bodyPr/>
                    <a:lstStyle/>
                    <a:p>
                      <a:pPr algn="r" fontAlgn="b"/>
                      <a:r>
                        <a:rPr lang="pl-PL" sz="1200" u="none" strike="noStrike">
                          <a:effectLst/>
                          <a:latin typeface="+mn-lt"/>
                        </a:rPr>
                        <a:t> </a:t>
                      </a:r>
                      <a:endParaRPr lang="pl-PL" sz="1200" b="0" i="0" u="none" strike="noStrike">
                        <a:effectLst/>
                        <a:latin typeface="+mn-lt"/>
                      </a:endParaRPr>
                    </a:p>
                  </a:txBody>
                  <a:tcPr marL="9525" marR="9525" marT="9525" marB="0" anchor="b"/>
                </a:tc>
              </a:tr>
              <a:tr h="187879">
                <a:tc>
                  <a:txBody>
                    <a:bodyPr/>
                    <a:lstStyle/>
                    <a:p>
                      <a:pPr algn="l" fontAlgn="b"/>
                      <a:r>
                        <a:rPr lang="pl-PL" sz="1200" u="none" strike="noStrike">
                          <a:effectLst/>
                          <a:latin typeface="+mn-lt"/>
                        </a:rPr>
                        <a:t>Dochód w ciągu 15 lat </a:t>
                      </a:r>
                      <a:endParaRPr lang="pl-PL" sz="1200" b="0" i="0" u="none" strike="noStrike">
                        <a:effectLst/>
                        <a:latin typeface="+mn-lt"/>
                      </a:endParaRPr>
                    </a:p>
                  </a:txBody>
                  <a:tcPr marL="9525" marR="9525" marT="9525" marB="0" anchor="b"/>
                </a:tc>
                <a:tc>
                  <a:txBody>
                    <a:bodyPr/>
                    <a:lstStyle/>
                    <a:p>
                      <a:pPr algn="r" fontAlgn="b"/>
                      <a:r>
                        <a:rPr lang="pl-PL" sz="1200" b="1" u="none" strike="noStrike" dirty="0">
                          <a:solidFill>
                            <a:srgbClr val="FF0000"/>
                          </a:solidFill>
                          <a:effectLst/>
                          <a:latin typeface="+mn-lt"/>
                        </a:rPr>
                        <a:t>              329 152,00 zł </a:t>
                      </a:r>
                      <a:endParaRPr lang="pl-PL" sz="1200" b="1" i="0" u="none" strike="noStrike" dirty="0">
                        <a:solidFill>
                          <a:srgbClr val="FF0000"/>
                        </a:solidFill>
                        <a:effectLst/>
                        <a:latin typeface="+mn-lt"/>
                      </a:endParaRPr>
                    </a:p>
                  </a:txBody>
                  <a:tcPr marL="9525" marR="9525" marT="9525" marB="0" anchor="b"/>
                </a:tc>
              </a:tr>
              <a:tr h="187879">
                <a:tc>
                  <a:txBody>
                    <a:bodyPr/>
                    <a:lstStyle/>
                    <a:p>
                      <a:pPr algn="l" fontAlgn="b"/>
                      <a:r>
                        <a:rPr lang="pl-PL" sz="1200" u="none" strike="noStrike">
                          <a:effectLst/>
                          <a:latin typeface="+mn-lt"/>
                        </a:rPr>
                        <a:t>Średnia roczna dochodu </a:t>
                      </a:r>
                      <a:endParaRPr lang="pl-PL" sz="1200" b="0" i="0" u="none" strike="noStrike">
                        <a:effectLst/>
                        <a:latin typeface="+mn-lt"/>
                      </a:endParaRPr>
                    </a:p>
                  </a:txBody>
                  <a:tcPr marL="9525" marR="9525" marT="9525" marB="0" anchor="b"/>
                </a:tc>
                <a:tc>
                  <a:txBody>
                    <a:bodyPr/>
                    <a:lstStyle/>
                    <a:p>
                      <a:pPr algn="r" fontAlgn="b"/>
                      <a:r>
                        <a:rPr lang="pl-PL" sz="1200" b="1" u="none" strike="noStrike" dirty="0">
                          <a:solidFill>
                            <a:srgbClr val="FF0000"/>
                          </a:solidFill>
                          <a:effectLst/>
                          <a:latin typeface="+mn-lt"/>
                        </a:rPr>
                        <a:t>                21 943,47 zł </a:t>
                      </a:r>
                      <a:endParaRPr lang="pl-PL" sz="1200" b="1" i="0" u="none" strike="noStrike" dirty="0">
                        <a:solidFill>
                          <a:srgbClr val="FF0000"/>
                        </a:solidFill>
                        <a:effectLst/>
                        <a:latin typeface="+mn-lt"/>
                      </a:endParaRPr>
                    </a:p>
                  </a:txBody>
                  <a:tcPr marL="9525" marR="9525" marT="9525" marB="0" anchor="b"/>
                </a:tc>
              </a:tr>
              <a:tr h="366458">
                <a:tc>
                  <a:txBody>
                    <a:bodyPr/>
                    <a:lstStyle/>
                    <a:p>
                      <a:pPr algn="l" fontAlgn="b"/>
                      <a:r>
                        <a:rPr lang="pl-PL" sz="1200" u="none" strike="noStrike">
                          <a:effectLst/>
                          <a:latin typeface="+mn-lt"/>
                        </a:rPr>
                        <a:t>Średni miesięczny dochód  bez uwzględnienia zatrudnienia ( karencja zmiejsza koszty zatrudnienia ) - miesięcznie / rocznie</a:t>
                      </a:r>
                      <a:endParaRPr lang="pl-PL" sz="1200" b="0" i="0" u="none" strike="noStrike">
                        <a:effectLst/>
                        <a:latin typeface="+mn-lt"/>
                      </a:endParaRPr>
                    </a:p>
                  </a:txBody>
                  <a:tcPr marL="9525" marR="9525" marT="9525" marB="0" anchor="b"/>
                </a:tc>
                <a:tc>
                  <a:txBody>
                    <a:bodyPr/>
                    <a:lstStyle/>
                    <a:p>
                      <a:pPr algn="r" fontAlgn="b"/>
                      <a:r>
                        <a:rPr lang="pl-PL" sz="1200" b="1" u="none" strike="noStrike" dirty="0">
                          <a:solidFill>
                            <a:srgbClr val="FF0000"/>
                          </a:solidFill>
                          <a:effectLst/>
                          <a:latin typeface="+mn-lt"/>
                        </a:rPr>
                        <a:t>                  1 828,62 zł </a:t>
                      </a:r>
                      <a:endParaRPr lang="pl-PL" sz="1200" b="1" i="0" u="none" strike="noStrike" dirty="0">
                        <a:solidFill>
                          <a:srgbClr val="FF0000"/>
                        </a:solidFill>
                        <a:effectLst/>
                        <a:latin typeface="+mn-lt"/>
                      </a:endParaRPr>
                    </a:p>
                  </a:txBody>
                  <a:tcPr marL="9525" marR="9525" marT="9525" marB="0" anchor="b"/>
                </a:tc>
              </a:tr>
              <a:tr h="187879">
                <a:tc>
                  <a:txBody>
                    <a:bodyPr/>
                    <a:lstStyle/>
                    <a:p>
                      <a:pPr algn="l" fontAlgn="b"/>
                      <a:r>
                        <a:rPr lang="pl-PL" sz="1200" u="none" strike="noStrike">
                          <a:effectLst/>
                          <a:latin typeface="+mn-lt"/>
                        </a:rPr>
                        <a:t>Po 10 latach dochód netto - przez 5 lat - miesięcznie </a:t>
                      </a:r>
                      <a:endParaRPr lang="pl-PL" sz="1200" b="0" i="0" u="none" strike="noStrike">
                        <a:effectLst/>
                        <a:latin typeface="+mn-lt"/>
                      </a:endParaRPr>
                    </a:p>
                  </a:txBody>
                  <a:tcPr marL="9525" marR="9525" marT="9525" marB="0" anchor="b"/>
                </a:tc>
                <a:tc>
                  <a:txBody>
                    <a:bodyPr/>
                    <a:lstStyle/>
                    <a:p>
                      <a:pPr algn="r" fontAlgn="b"/>
                      <a:r>
                        <a:rPr lang="pl-PL" sz="1200" b="1" u="none" strike="noStrike" dirty="0">
                          <a:solidFill>
                            <a:srgbClr val="FF0000"/>
                          </a:solidFill>
                          <a:effectLst/>
                          <a:latin typeface="+mn-lt"/>
                        </a:rPr>
                        <a:t>                  3 498,00 zł </a:t>
                      </a:r>
                      <a:endParaRPr lang="pl-PL" sz="1200" b="1" i="0" u="none" strike="noStrike" dirty="0">
                        <a:solidFill>
                          <a:srgbClr val="FF0000"/>
                        </a:solidFill>
                        <a:effectLst/>
                        <a:latin typeface="+mn-lt"/>
                      </a:endParaRPr>
                    </a:p>
                  </a:txBody>
                  <a:tcPr marL="9525" marR="9525" marT="9525" marB="0" anchor="b"/>
                </a:tc>
              </a:tr>
              <a:tr h="145472">
                <a:tc>
                  <a:txBody>
                    <a:bodyPr/>
                    <a:lstStyle/>
                    <a:p>
                      <a:pPr algn="l" fontAlgn="b"/>
                      <a:endParaRPr lang="pl-PL" sz="800" b="0" i="0" u="none" strike="noStrike">
                        <a:effectLst/>
                        <a:latin typeface="+mn-lt"/>
                      </a:endParaRPr>
                    </a:p>
                  </a:txBody>
                  <a:tcPr marL="9525" marR="9525" marT="9525" marB="0" anchor="b"/>
                </a:tc>
                <a:tc>
                  <a:txBody>
                    <a:bodyPr/>
                    <a:lstStyle/>
                    <a:p>
                      <a:pPr algn="r" fontAlgn="b"/>
                      <a:endParaRPr lang="pl-PL" sz="800" b="0" i="0" u="none" strike="noStrike" dirty="0">
                        <a:effectLst/>
                        <a:latin typeface="+mn-lt"/>
                      </a:endParaRPr>
                    </a:p>
                  </a:txBody>
                  <a:tcPr marL="9525" marR="9525" marT="9525" marB="0" anchor="b"/>
                </a:tc>
              </a:tr>
              <a:tr h="145472">
                <a:tc>
                  <a:txBody>
                    <a:bodyPr/>
                    <a:lstStyle/>
                    <a:p>
                      <a:pPr algn="l" fontAlgn="b"/>
                      <a:endParaRPr lang="pl-PL" sz="800" b="0" i="0" u="none" strike="noStrike">
                        <a:effectLst/>
                        <a:latin typeface="+mn-lt"/>
                      </a:endParaRPr>
                    </a:p>
                  </a:txBody>
                  <a:tcPr marL="9525" marR="9525" marT="9525" marB="0" anchor="b"/>
                </a:tc>
                <a:tc>
                  <a:txBody>
                    <a:bodyPr/>
                    <a:lstStyle/>
                    <a:p>
                      <a:pPr algn="r" fontAlgn="b"/>
                      <a:endParaRPr lang="pl-PL" sz="800" b="0" i="0" u="none" strike="noStrike" dirty="0">
                        <a:effectLst/>
                        <a:latin typeface="+mn-lt"/>
                      </a:endParaRPr>
                    </a:p>
                  </a:txBody>
                  <a:tcPr marL="9525" marR="9525" marT="9525" marB="0" anchor="b"/>
                </a:tc>
              </a:tr>
              <a:tr h="165557">
                <a:tc>
                  <a:txBody>
                    <a:bodyPr/>
                    <a:lstStyle/>
                    <a:p>
                      <a:pPr algn="l" fontAlgn="b"/>
                      <a:r>
                        <a:rPr lang="pl-PL" sz="1050" u="none" strike="noStrike">
                          <a:effectLst/>
                          <a:latin typeface="+mn-lt"/>
                        </a:rPr>
                        <a:t>Parametry podstawowe </a:t>
                      </a:r>
                      <a:endParaRPr lang="pl-PL" sz="1050" b="1" i="0" u="none" strike="noStrike">
                        <a:effectLst/>
                        <a:latin typeface="+mn-lt"/>
                      </a:endParaRPr>
                    </a:p>
                  </a:txBody>
                  <a:tcPr marL="9525" marR="9525" marT="9525" marB="0" anchor="b"/>
                </a:tc>
                <a:tc>
                  <a:txBody>
                    <a:bodyPr/>
                    <a:lstStyle/>
                    <a:p>
                      <a:pPr algn="l" fontAlgn="b"/>
                      <a:endParaRPr lang="pl-PL" sz="800" b="0" i="0" u="none" strike="noStrike">
                        <a:effectLst/>
                        <a:latin typeface="+mn-lt"/>
                      </a:endParaRPr>
                    </a:p>
                  </a:txBody>
                  <a:tcPr marL="9525" marR="9525" marT="9525" marB="0" anchor="b"/>
                </a:tc>
              </a:tr>
              <a:tr h="165557">
                <a:tc>
                  <a:txBody>
                    <a:bodyPr/>
                    <a:lstStyle/>
                    <a:p>
                      <a:pPr algn="l" fontAlgn="b"/>
                      <a:r>
                        <a:rPr lang="pl-PL" sz="1050" u="none" strike="noStrike">
                          <a:effectLst/>
                          <a:latin typeface="+mn-lt"/>
                        </a:rPr>
                        <a:t>Do analizy przyjęto stawkę minimalną 1,1 zł z montaż urządzenia na gruncie</a:t>
                      </a:r>
                      <a:endParaRPr lang="pl-PL" sz="1050" b="0" i="0" u="none" strike="noStrike">
                        <a:effectLst/>
                        <a:latin typeface="+mn-lt"/>
                      </a:endParaRPr>
                    </a:p>
                  </a:txBody>
                  <a:tcPr marL="9525" marR="9525" marT="9525" marB="0" anchor="b"/>
                </a:tc>
                <a:tc>
                  <a:txBody>
                    <a:bodyPr/>
                    <a:lstStyle/>
                    <a:p>
                      <a:pPr algn="l" fontAlgn="b"/>
                      <a:endParaRPr lang="pl-PL" sz="800" b="0" i="0" u="none" strike="noStrike">
                        <a:effectLst/>
                        <a:latin typeface="+mn-lt"/>
                      </a:endParaRPr>
                    </a:p>
                  </a:txBody>
                  <a:tcPr marL="9525" marR="9525" marT="9525" marB="0" anchor="b"/>
                </a:tc>
              </a:tr>
              <a:tr h="165557">
                <a:tc>
                  <a:txBody>
                    <a:bodyPr/>
                    <a:lstStyle/>
                    <a:p>
                      <a:pPr algn="l" fontAlgn="b"/>
                      <a:r>
                        <a:rPr lang="pl-PL" sz="1050" u="none" strike="noStrike">
                          <a:effectLst/>
                          <a:latin typeface="+mn-lt"/>
                        </a:rPr>
                        <a:t>Stawka za montaż urządzenia na dachu wynosi 1,15 zł co zwiększa przychody </a:t>
                      </a:r>
                      <a:endParaRPr lang="pl-PL" sz="1050" b="0" i="0" u="none" strike="noStrike">
                        <a:effectLst/>
                        <a:latin typeface="+mn-lt"/>
                      </a:endParaRPr>
                    </a:p>
                  </a:txBody>
                  <a:tcPr marL="9525" marR="9525" marT="9525" marB="0" anchor="b"/>
                </a:tc>
                <a:tc>
                  <a:txBody>
                    <a:bodyPr/>
                    <a:lstStyle/>
                    <a:p>
                      <a:pPr algn="l" fontAlgn="b"/>
                      <a:endParaRPr lang="pl-PL" sz="800" b="0" i="0" u="none" strike="noStrike">
                        <a:effectLst/>
                        <a:latin typeface="+mn-lt"/>
                      </a:endParaRPr>
                    </a:p>
                  </a:txBody>
                  <a:tcPr marL="9525" marR="9525" marT="9525" marB="0" anchor="b"/>
                </a:tc>
              </a:tr>
              <a:tr h="321813">
                <a:tc>
                  <a:txBody>
                    <a:bodyPr/>
                    <a:lstStyle/>
                    <a:p>
                      <a:pPr algn="l" fontAlgn="b"/>
                      <a:r>
                        <a:rPr lang="pl-PL" sz="1050" u="none" strike="noStrike">
                          <a:effectLst/>
                          <a:latin typeface="+mn-lt"/>
                        </a:rPr>
                        <a:t>Do analizy przyjęto minimalną wartość nasłonecznienia poniżej 1000 h/rok - średnia wartość medialna nasłonecznienia to 1300 h/rok</a:t>
                      </a:r>
                      <a:endParaRPr lang="pl-PL" sz="1050" b="0" i="0" u="none" strike="noStrike">
                        <a:effectLst/>
                        <a:latin typeface="+mn-lt"/>
                      </a:endParaRPr>
                    </a:p>
                  </a:txBody>
                  <a:tcPr marL="9525" marR="9525" marT="9525" marB="0" anchor="b"/>
                </a:tc>
                <a:tc>
                  <a:txBody>
                    <a:bodyPr/>
                    <a:lstStyle/>
                    <a:p>
                      <a:pPr algn="l" fontAlgn="b"/>
                      <a:endParaRPr lang="pl-PL" sz="800" b="0" i="0" u="none" strike="noStrike">
                        <a:effectLst/>
                        <a:latin typeface="+mn-lt"/>
                      </a:endParaRPr>
                    </a:p>
                  </a:txBody>
                  <a:tcPr marL="9525" marR="9525" marT="9525" marB="0" anchor="b"/>
                </a:tc>
              </a:tr>
              <a:tr h="165557">
                <a:tc>
                  <a:txBody>
                    <a:bodyPr/>
                    <a:lstStyle/>
                    <a:p>
                      <a:pPr algn="l" fontAlgn="b"/>
                      <a:r>
                        <a:rPr lang="pl-PL" sz="1050" u="none" strike="noStrike" dirty="0">
                          <a:effectLst/>
                          <a:latin typeface="+mn-lt"/>
                        </a:rPr>
                        <a:t>Sprzedaż 98 % energii wyprodukowanej</a:t>
                      </a:r>
                      <a:endParaRPr lang="pl-PL" sz="1050" b="0" i="0" u="none" strike="noStrike" dirty="0">
                        <a:effectLst/>
                        <a:latin typeface="+mn-lt"/>
                      </a:endParaRPr>
                    </a:p>
                  </a:txBody>
                  <a:tcPr marL="9525" marR="9525" marT="9525" marB="0" anchor="b"/>
                </a:tc>
                <a:tc>
                  <a:txBody>
                    <a:bodyPr/>
                    <a:lstStyle/>
                    <a:p>
                      <a:pPr algn="l" fontAlgn="b"/>
                      <a:endParaRPr lang="pl-PL" sz="1000" b="0" i="0" u="none" strike="noStrike" dirty="0">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128082523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7250578" cy="416317"/>
          </a:xfrm>
        </p:spPr>
        <p:txBody>
          <a:bodyPr>
            <a:normAutofit/>
          </a:bodyPr>
          <a:lstStyle/>
          <a:p>
            <a:pPr algn="l"/>
            <a:endParaRPr lang="pl-PL" sz="1800" b="1" dirty="0">
              <a:solidFill>
                <a:schemeClr val="bg1"/>
              </a:solidFill>
              <a:latin typeface="Arial" pitchFamily="34" charset="0"/>
              <a:cs typeface="Arial"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862159156"/>
              </p:ext>
            </p:extLst>
          </p:nvPr>
        </p:nvGraphicFramePr>
        <p:xfrm>
          <a:off x="0" y="296"/>
          <a:ext cx="9144000" cy="5401416"/>
        </p:xfrm>
        <a:graphic>
          <a:graphicData uri="http://schemas.openxmlformats.org/drawingml/2006/table">
            <a:tbl>
              <a:tblPr>
                <a:tableStyleId>{5C22544A-7EE6-4342-B048-85BDC9FD1C3A}</a:tableStyleId>
              </a:tblPr>
              <a:tblGrid>
                <a:gridCol w="7524328"/>
                <a:gridCol w="1619672"/>
              </a:tblGrid>
              <a:tr h="217077">
                <a:tc>
                  <a:txBody>
                    <a:bodyPr/>
                    <a:lstStyle/>
                    <a:p>
                      <a:pPr algn="l" fontAlgn="b"/>
                      <a:r>
                        <a:rPr lang="pl-PL" sz="1200" b="1" u="none" strike="noStrike" dirty="0">
                          <a:effectLst/>
                        </a:rPr>
                        <a:t>Analiza opłacalności z karencją odsetek i zwrotem VAT - wariant dla osób pracujących na </a:t>
                      </a:r>
                      <a:r>
                        <a:rPr lang="pl-PL" sz="1200" b="1" u="none" strike="noStrike" dirty="0" smtClean="0">
                          <a:effectLst/>
                        </a:rPr>
                        <a:t>umowę </a:t>
                      </a:r>
                      <a:r>
                        <a:rPr lang="pl-PL" sz="1200" b="1" u="none" strike="noStrike" dirty="0">
                          <a:effectLst/>
                        </a:rPr>
                        <a:t>o prace + działalność</a:t>
                      </a:r>
                      <a:endParaRPr lang="pl-PL" sz="1200" b="1" i="0" u="none" strike="noStrike" dirty="0">
                        <a:effectLst/>
                        <a:latin typeface="Arial"/>
                      </a:endParaRPr>
                    </a:p>
                  </a:txBody>
                  <a:tcPr marL="9525" marR="9525" marT="9525" marB="0" anchor="b"/>
                </a:tc>
                <a:tc>
                  <a:txBody>
                    <a:bodyPr/>
                    <a:lstStyle/>
                    <a:p>
                      <a:pPr algn="l" fontAlgn="b"/>
                      <a:r>
                        <a:rPr lang="pl-PL" sz="1200" u="none" strike="noStrike">
                          <a:effectLst/>
                        </a:rPr>
                        <a:t>Koszty</a:t>
                      </a:r>
                      <a:endParaRPr lang="pl-PL" sz="1200" b="0" i="0" u="none" strike="noStrike">
                        <a:effectLst/>
                        <a:latin typeface="Arial"/>
                      </a:endParaRPr>
                    </a:p>
                  </a:txBody>
                  <a:tcPr marL="9525" marR="9525" marT="9525" marB="0" anchor="b"/>
                </a:tc>
              </a:tr>
              <a:tr h="217077">
                <a:tc>
                  <a:txBody>
                    <a:bodyPr/>
                    <a:lstStyle/>
                    <a:p>
                      <a:pPr algn="l" fontAlgn="b"/>
                      <a:r>
                        <a:rPr lang="pl-PL" sz="1200" u="none" strike="noStrike" dirty="0">
                          <a:effectLst/>
                        </a:rPr>
                        <a:t>Koszt instalacji</a:t>
                      </a:r>
                      <a:endParaRPr lang="pl-PL" sz="1200" b="0" i="0" u="none" strike="noStrike" dirty="0">
                        <a:effectLst/>
                        <a:latin typeface="Arial"/>
                      </a:endParaRPr>
                    </a:p>
                  </a:txBody>
                  <a:tcPr marL="9525" marR="9525" marT="9525" marB="0" anchor="b"/>
                </a:tc>
                <a:tc>
                  <a:txBody>
                    <a:bodyPr/>
                    <a:lstStyle/>
                    <a:p>
                      <a:pPr algn="ctr" fontAlgn="b"/>
                      <a:r>
                        <a:rPr lang="pl-PL" sz="1200" u="none" strike="noStrike" dirty="0">
                          <a:effectLst/>
                        </a:rPr>
                        <a:t>                    270 000,00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dirty="0">
                          <a:effectLst/>
                        </a:rPr>
                        <a:t>Koszt kredytu z prowizją i ubezpieczeniem </a:t>
                      </a:r>
                      <a:endParaRPr lang="pl-PL" sz="1200" b="0" i="0" u="none" strike="noStrike" dirty="0">
                        <a:effectLst/>
                        <a:latin typeface="Arial"/>
                      </a:endParaRPr>
                    </a:p>
                  </a:txBody>
                  <a:tcPr marL="9525" marR="9525" marT="9525" marB="0" anchor="b"/>
                </a:tc>
                <a:tc>
                  <a:txBody>
                    <a:bodyPr/>
                    <a:lstStyle/>
                    <a:p>
                      <a:pPr algn="ctr" fontAlgn="b"/>
                      <a:r>
                        <a:rPr lang="pl-PL" sz="1200" u="none" strike="noStrike" dirty="0">
                          <a:effectLst/>
                        </a:rPr>
                        <a:t>                    279 385,00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Wysokość kredytu po otrzymaniu dotacji - spłata 8 lat ( z uwzględnieniem karencji ) </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a:t>
                      </a:r>
                      <a:r>
                        <a:rPr lang="pl-PL" sz="1200" b="1" u="none" strike="noStrike" dirty="0">
                          <a:effectLst/>
                        </a:rPr>
                        <a:t>148 288,00 zł </a:t>
                      </a:r>
                      <a:endParaRPr lang="pl-PL" sz="1200" b="1" i="0" u="none" strike="noStrike" dirty="0">
                        <a:effectLst/>
                        <a:latin typeface="Arial"/>
                      </a:endParaRPr>
                    </a:p>
                  </a:txBody>
                  <a:tcPr marL="9525" marR="9525" marT="9525" marB="0" anchor="b"/>
                </a:tc>
              </a:tr>
              <a:tr h="217077">
                <a:tc>
                  <a:txBody>
                    <a:bodyPr/>
                    <a:lstStyle/>
                    <a:p>
                      <a:pPr algn="l" fontAlgn="b"/>
                      <a:r>
                        <a:rPr lang="pl-PL" sz="1200" u="none" strike="noStrike" dirty="0">
                          <a:effectLst/>
                        </a:rPr>
                        <a:t>Spłata rat kapitałowych ( w 1 roku wpłata dotacji + zwrot VAT ) - rocznie</a:t>
                      </a:r>
                      <a:endParaRPr lang="pl-PL" sz="1200" b="0" i="0" u="none" strike="noStrike" dirty="0">
                        <a:effectLst/>
                        <a:latin typeface="Arial"/>
                      </a:endParaRPr>
                    </a:p>
                  </a:txBody>
                  <a:tcPr marL="9525" marR="9525" marT="9525" marB="0" anchor="b"/>
                </a:tc>
                <a:tc>
                  <a:txBody>
                    <a:bodyPr/>
                    <a:lstStyle/>
                    <a:p>
                      <a:pPr algn="ctr" fontAlgn="b"/>
                      <a:r>
                        <a:rPr lang="pl-PL" sz="1200" u="none" strike="noStrike" dirty="0">
                          <a:effectLst/>
                        </a:rPr>
                        <a:t>                      18 536,00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Spłata odsetek - całkowite w okresie 10 lat</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69 517,00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dirty="0">
                          <a:effectLst/>
                        </a:rPr>
                        <a:t>Przychody ze sprzedaży - roczne</a:t>
                      </a:r>
                      <a:endParaRPr lang="pl-PL" sz="1200" b="0" i="0" u="none" strike="noStrike" dirty="0">
                        <a:effectLst/>
                        <a:latin typeface="Arial"/>
                      </a:endParaRPr>
                    </a:p>
                  </a:txBody>
                  <a:tcPr marL="9525" marR="9525" marT="9525" marB="0" anchor="b"/>
                </a:tc>
                <a:tc>
                  <a:txBody>
                    <a:bodyPr/>
                    <a:lstStyle/>
                    <a:p>
                      <a:pPr algn="ctr" fontAlgn="b"/>
                      <a:r>
                        <a:rPr lang="pl-PL" sz="1200" u="none" strike="noStrike" dirty="0">
                          <a:effectLst/>
                        </a:rPr>
                        <a:t>                      41 551,00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Przychody z zaoszczędzonej energi - rocznie</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425,00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Podatek od przychodów energii z uwzględnieniem amortyzacji i kosztów nowego przedsiębiorstwa</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2 765,00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dirty="0">
                          <a:effectLst/>
                        </a:rPr>
                        <a:t>Koszt ubezpieczenia - rocznie</a:t>
                      </a:r>
                      <a:endParaRPr lang="pl-PL" sz="1200" b="0" i="0" u="none" strike="noStrike" dirty="0">
                        <a:effectLst/>
                        <a:latin typeface="Arial"/>
                      </a:endParaRPr>
                    </a:p>
                  </a:txBody>
                  <a:tcPr marL="9525" marR="9525" marT="9525" marB="0" anchor="b"/>
                </a:tc>
                <a:tc>
                  <a:txBody>
                    <a:bodyPr/>
                    <a:lstStyle/>
                    <a:p>
                      <a:pPr algn="ctr" fontAlgn="b"/>
                      <a:r>
                        <a:rPr lang="pl-PL" sz="1200" u="none" strike="noStrike" dirty="0">
                          <a:effectLst/>
                        </a:rPr>
                        <a:t>                        1 285,00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Prowizja aranżacyjna - po wstępnej decyzji pomniejszająca prowizję bankową </a:t>
                      </a:r>
                      <a:endParaRPr lang="pl-PL" sz="1200" b="0" i="0" u="none" strike="noStrike">
                        <a:effectLst/>
                        <a:latin typeface="Arial"/>
                      </a:endParaRPr>
                    </a:p>
                  </a:txBody>
                  <a:tcPr marL="9525" marR="9525" marT="9525" marB="0" anchor="b"/>
                </a:tc>
                <a:tc>
                  <a:txBody>
                    <a:bodyPr/>
                    <a:lstStyle/>
                    <a:p>
                      <a:pPr algn="ctr" fontAlgn="b"/>
                      <a:r>
                        <a:rPr lang="pl-PL" sz="1200" u="none" strike="noStrike">
                          <a:effectLst/>
                        </a:rPr>
                        <a:t>                        2 700,00 zł </a:t>
                      </a:r>
                      <a:endParaRPr lang="pl-PL" sz="1200" b="0" i="0" u="none" strike="noStrike">
                        <a:effectLst/>
                        <a:latin typeface="Arial"/>
                      </a:endParaRPr>
                    </a:p>
                  </a:txBody>
                  <a:tcPr marL="9525" marR="9525" marT="9525" marB="0" anchor="b"/>
                </a:tc>
              </a:tr>
              <a:tr h="217077">
                <a:tc>
                  <a:txBody>
                    <a:bodyPr/>
                    <a:lstStyle/>
                    <a:p>
                      <a:pPr algn="l" fontAlgn="b"/>
                      <a:r>
                        <a:rPr lang="pl-PL" sz="1200" u="none" strike="noStrike">
                          <a:effectLst/>
                        </a:rPr>
                        <a:t>Koszt samozatrudnienia + umowa o prace - 261,73 zł ( składki zdrowotne)</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3 140,76 zł </a:t>
                      </a:r>
                      <a:endParaRPr lang="pl-PL" sz="1200" b="0" i="0" u="none" strike="noStrike" dirty="0">
                        <a:effectLst/>
                        <a:latin typeface="Arial"/>
                      </a:endParaRPr>
                    </a:p>
                  </a:txBody>
                  <a:tcPr marL="9525" marR="9525" marT="9525" marB="0" anchor="b"/>
                </a:tc>
              </a:tr>
              <a:tr h="217077">
                <a:tc>
                  <a:txBody>
                    <a:bodyPr/>
                    <a:lstStyle/>
                    <a:p>
                      <a:pPr algn="l" fontAlgn="b"/>
                      <a:r>
                        <a:rPr lang="pl-PL" sz="1200" u="none" strike="noStrike">
                          <a:effectLst/>
                        </a:rPr>
                        <a:t>Bufor bezpieczeństwa do utrzymywania na koncie w pierwszych miesiącach</a:t>
                      </a:r>
                      <a:endParaRPr lang="pl-PL" sz="1200" b="0" i="0" u="none" strike="noStrike">
                        <a:effectLst/>
                        <a:latin typeface="Arial"/>
                      </a:endParaRPr>
                    </a:p>
                  </a:txBody>
                  <a:tcPr marL="9525" marR="9525" marT="9525" marB="0" anchor="b"/>
                </a:tc>
                <a:tc>
                  <a:txBody>
                    <a:bodyPr/>
                    <a:lstStyle/>
                    <a:p>
                      <a:pPr algn="ctr" fontAlgn="b"/>
                      <a:r>
                        <a:rPr lang="pl-PL" sz="1200" u="none" strike="noStrike" dirty="0">
                          <a:effectLst/>
                        </a:rPr>
                        <a:t>                        7 200,00 zł </a:t>
                      </a:r>
                      <a:endParaRPr lang="pl-PL" sz="1200" b="0" i="0" u="none" strike="noStrike" dirty="0">
                        <a:effectLst/>
                        <a:latin typeface="Arial"/>
                      </a:endParaRPr>
                    </a:p>
                  </a:txBody>
                  <a:tcPr marL="9525" marR="9525" marT="9525" marB="0" anchor="b"/>
                </a:tc>
              </a:tr>
              <a:tr h="229845">
                <a:tc>
                  <a:txBody>
                    <a:bodyPr/>
                    <a:lstStyle/>
                    <a:p>
                      <a:pPr algn="l" fontAlgn="b"/>
                      <a:r>
                        <a:rPr lang="pl-PL" sz="1200" u="none" strike="noStrike" dirty="0">
                          <a:effectLst/>
                        </a:rPr>
                        <a:t> </a:t>
                      </a:r>
                      <a:endParaRPr lang="pl-PL" sz="1200" b="0" i="0" u="none" strike="noStrike" dirty="0">
                        <a:effectLst/>
                        <a:latin typeface="Arial"/>
                      </a:endParaRPr>
                    </a:p>
                  </a:txBody>
                  <a:tcPr marL="9525" marR="9525" marT="9525" marB="0" anchor="b"/>
                </a:tc>
                <a:tc>
                  <a:txBody>
                    <a:bodyPr/>
                    <a:lstStyle/>
                    <a:p>
                      <a:pPr algn="ctr" fontAlgn="b"/>
                      <a:r>
                        <a:rPr lang="pl-PL" sz="1200" u="none" strike="noStrike">
                          <a:effectLst/>
                        </a:rPr>
                        <a:t> </a:t>
                      </a:r>
                      <a:endParaRPr lang="pl-PL" sz="1200" b="0" i="0" u="none" strike="noStrike">
                        <a:effectLst/>
                        <a:latin typeface="Arial"/>
                      </a:endParaRPr>
                    </a:p>
                  </a:txBody>
                  <a:tcPr marL="9525" marR="9525" marT="9525" marB="0" anchor="b"/>
                </a:tc>
              </a:tr>
              <a:tr h="229845">
                <a:tc>
                  <a:txBody>
                    <a:bodyPr/>
                    <a:lstStyle/>
                    <a:p>
                      <a:pPr algn="l" fontAlgn="b"/>
                      <a:r>
                        <a:rPr lang="pl-PL" sz="1200" u="none" strike="noStrike" dirty="0">
                          <a:effectLst/>
                        </a:rPr>
                        <a:t>Dochód w ciągu 15 lat </a:t>
                      </a:r>
                      <a:endParaRPr lang="pl-PL" sz="1200" b="0" i="0" u="none" strike="noStrike" dirty="0">
                        <a:effectLst/>
                        <a:latin typeface="Arial"/>
                      </a:endParaRPr>
                    </a:p>
                  </a:txBody>
                  <a:tcPr marL="9525" marR="9525" marT="9525" marB="0" anchor="b"/>
                </a:tc>
                <a:tc>
                  <a:txBody>
                    <a:bodyPr/>
                    <a:lstStyle/>
                    <a:p>
                      <a:pPr algn="ctr" fontAlgn="b"/>
                      <a:r>
                        <a:rPr lang="pl-PL" sz="1200" b="1" u="none" strike="noStrike" dirty="0">
                          <a:solidFill>
                            <a:srgbClr val="FF0000"/>
                          </a:solidFill>
                          <a:effectLst/>
                        </a:rPr>
                        <a:t>                   329 152,00 zł </a:t>
                      </a:r>
                      <a:endParaRPr lang="pl-PL" sz="1200" b="1" i="0" u="none" strike="noStrike" dirty="0">
                        <a:solidFill>
                          <a:srgbClr val="FF0000"/>
                        </a:solidFill>
                        <a:effectLst/>
                        <a:latin typeface="Arial"/>
                      </a:endParaRPr>
                    </a:p>
                  </a:txBody>
                  <a:tcPr marL="9525" marR="9525" marT="9525" marB="0" anchor="b"/>
                </a:tc>
              </a:tr>
              <a:tr h="229845">
                <a:tc>
                  <a:txBody>
                    <a:bodyPr/>
                    <a:lstStyle/>
                    <a:p>
                      <a:pPr algn="l" fontAlgn="b"/>
                      <a:r>
                        <a:rPr lang="pl-PL" sz="1200" u="none" strike="noStrike">
                          <a:effectLst/>
                        </a:rPr>
                        <a:t>Średnia roczna dochodu </a:t>
                      </a:r>
                      <a:endParaRPr lang="pl-PL" sz="1200" b="0" i="0" u="none" strike="noStrike">
                        <a:effectLst/>
                        <a:latin typeface="Arial"/>
                      </a:endParaRPr>
                    </a:p>
                  </a:txBody>
                  <a:tcPr marL="9525" marR="9525" marT="9525" marB="0" anchor="b"/>
                </a:tc>
                <a:tc>
                  <a:txBody>
                    <a:bodyPr/>
                    <a:lstStyle/>
                    <a:p>
                      <a:pPr algn="ctr" fontAlgn="b"/>
                      <a:r>
                        <a:rPr lang="pl-PL" sz="1200" b="1" u="none" strike="noStrike" dirty="0">
                          <a:solidFill>
                            <a:srgbClr val="FF0000"/>
                          </a:solidFill>
                          <a:effectLst/>
                        </a:rPr>
                        <a:t>                     24 288,57 zł </a:t>
                      </a:r>
                      <a:endParaRPr lang="pl-PL" sz="1200" b="1" i="0" u="none" strike="noStrike" dirty="0">
                        <a:solidFill>
                          <a:srgbClr val="FF0000"/>
                        </a:solidFill>
                        <a:effectLst/>
                        <a:latin typeface="Arial"/>
                      </a:endParaRPr>
                    </a:p>
                  </a:txBody>
                  <a:tcPr marL="9525" marR="9525" marT="9525" marB="0" anchor="b"/>
                </a:tc>
              </a:tr>
              <a:tr h="229845">
                <a:tc>
                  <a:txBody>
                    <a:bodyPr/>
                    <a:lstStyle/>
                    <a:p>
                      <a:pPr algn="l" fontAlgn="b"/>
                      <a:r>
                        <a:rPr lang="pl-PL" sz="1200" u="none" strike="noStrike">
                          <a:effectLst/>
                        </a:rPr>
                        <a:t>Dochód w pierwszym roku uwzględniając karencję</a:t>
                      </a:r>
                      <a:endParaRPr lang="pl-PL" sz="1200" b="0" i="0" u="none" strike="noStrike">
                        <a:effectLst/>
                        <a:latin typeface="Arial"/>
                      </a:endParaRPr>
                    </a:p>
                  </a:txBody>
                  <a:tcPr marL="9525" marR="9525" marT="9525" marB="0" anchor="b"/>
                </a:tc>
                <a:tc>
                  <a:txBody>
                    <a:bodyPr/>
                    <a:lstStyle/>
                    <a:p>
                      <a:pPr algn="ctr" fontAlgn="b"/>
                      <a:r>
                        <a:rPr lang="pl-PL" sz="1200" b="1" u="none" strike="noStrike" dirty="0">
                          <a:solidFill>
                            <a:srgbClr val="FF0000"/>
                          </a:solidFill>
                          <a:effectLst/>
                        </a:rPr>
                        <a:t>                     30 258,24 zł </a:t>
                      </a:r>
                      <a:endParaRPr lang="pl-PL" sz="1200" b="1" i="0" u="none" strike="noStrike" dirty="0">
                        <a:solidFill>
                          <a:srgbClr val="FF0000"/>
                        </a:solidFill>
                        <a:effectLst/>
                        <a:latin typeface="Arial"/>
                      </a:endParaRPr>
                    </a:p>
                  </a:txBody>
                  <a:tcPr marL="9525" marR="9525" marT="9525" marB="0" anchor="b"/>
                </a:tc>
              </a:tr>
              <a:tr h="229845">
                <a:tc>
                  <a:txBody>
                    <a:bodyPr/>
                    <a:lstStyle/>
                    <a:p>
                      <a:pPr algn="l" fontAlgn="b"/>
                      <a:r>
                        <a:rPr lang="pl-PL" sz="1200" u="none" strike="noStrike">
                          <a:effectLst/>
                        </a:rPr>
                        <a:t>Średni miesięczny dochód w ciągu miesiąca</a:t>
                      </a:r>
                      <a:endParaRPr lang="pl-PL" sz="1200" b="0" i="0" u="none" strike="noStrike">
                        <a:effectLst/>
                        <a:latin typeface="Arial"/>
                      </a:endParaRPr>
                    </a:p>
                  </a:txBody>
                  <a:tcPr marL="9525" marR="9525" marT="9525" marB="0" anchor="b"/>
                </a:tc>
                <a:tc>
                  <a:txBody>
                    <a:bodyPr/>
                    <a:lstStyle/>
                    <a:p>
                      <a:pPr algn="ctr" fontAlgn="b"/>
                      <a:r>
                        <a:rPr lang="pl-PL" sz="1200" b="1" u="none" strike="noStrike" dirty="0">
                          <a:solidFill>
                            <a:srgbClr val="FF0000"/>
                          </a:solidFill>
                          <a:effectLst/>
                        </a:rPr>
                        <a:t>                       2 024,05 zł </a:t>
                      </a:r>
                      <a:endParaRPr lang="pl-PL" sz="1200" b="1" i="0" u="none" strike="noStrike" dirty="0">
                        <a:solidFill>
                          <a:srgbClr val="FF0000"/>
                        </a:solidFill>
                        <a:effectLst/>
                        <a:latin typeface="Arial"/>
                      </a:endParaRPr>
                    </a:p>
                  </a:txBody>
                  <a:tcPr marL="9525" marR="9525" marT="9525" marB="0" anchor="b"/>
                </a:tc>
              </a:tr>
              <a:tr h="217077">
                <a:tc>
                  <a:txBody>
                    <a:bodyPr/>
                    <a:lstStyle/>
                    <a:p>
                      <a:pPr algn="l" fontAlgn="b"/>
                      <a:endParaRPr lang="pl-PL" sz="800" b="0" i="0" u="none" strike="noStrike">
                        <a:effectLst/>
                        <a:latin typeface="Arial"/>
                      </a:endParaRPr>
                    </a:p>
                  </a:txBody>
                  <a:tcPr marL="9525" marR="9525" marT="9525" marB="0" anchor="b"/>
                </a:tc>
                <a:tc>
                  <a:txBody>
                    <a:bodyPr/>
                    <a:lstStyle/>
                    <a:p>
                      <a:pPr algn="ctr" fontAlgn="b"/>
                      <a:endParaRPr lang="pl-PL" sz="800" b="1" i="0" u="none" strike="noStrike" dirty="0">
                        <a:solidFill>
                          <a:srgbClr val="FF0000"/>
                        </a:solidFill>
                        <a:effectLst/>
                        <a:latin typeface="Arial"/>
                      </a:endParaRPr>
                    </a:p>
                  </a:txBody>
                  <a:tcPr marL="9525" marR="9525" marT="9525" marB="0" anchor="b"/>
                </a:tc>
              </a:tr>
              <a:tr h="217077">
                <a:tc>
                  <a:txBody>
                    <a:bodyPr/>
                    <a:lstStyle/>
                    <a:p>
                      <a:pPr algn="l" fontAlgn="b"/>
                      <a:r>
                        <a:rPr lang="pl-PL" sz="1100" u="none" strike="noStrike">
                          <a:effectLst/>
                        </a:rPr>
                        <a:t>Parametry podstawowe </a:t>
                      </a:r>
                      <a:endParaRPr lang="pl-PL" sz="1100" b="1" i="0" u="none" strike="noStrike">
                        <a:effectLst/>
                        <a:latin typeface="Arial"/>
                      </a:endParaRPr>
                    </a:p>
                  </a:txBody>
                  <a:tcPr marL="9525" marR="9525" marT="9525" marB="0" anchor="b"/>
                </a:tc>
                <a:tc>
                  <a:txBody>
                    <a:bodyPr/>
                    <a:lstStyle/>
                    <a:p>
                      <a:pPr algn="l" fontAlgn="b"/>
                      <a:endParaRPr lang="pl-PL" sz="800" b="0" i="0" u="none" strike="noStrike">
                        <a:effectLst/>
                        <a:latin typeface="Arial"/>
                      </a:endParaRPr>
                    </a:p>
                  </a:txBody>
                  <a:tcPr marL="9525" marR="9525" marT="9525" marB="0" anchor="b"/>
                </a:tc>
              </a:tr>
              <a:tr h="217077">
                <a:tc>
                  <a:txBody>
                    <a:bodyPr/>
                    <a:lstStyle/>
                    <a:p>
                      <a:pPr algn="l" fontAlgn="b"/>
                      <a:r>
                        <a:rPr lang="pl-PL" sz="1100" u="none" strike="noStrike">
                          <a:effectLst/>
                        </a:rPr>
                        <a:t>Do analizy przyjęto stawkę minimalną 1,1 zł z montaż urządzenia na gruncie</a:t>
                      </a:r>
                      <a:endParaRPr lang="pl-PL" sz="1100" b="0" i="0" u="none" strike="noStrike">
                        <a:effectLst/>
                        <a:latin typeface="Arial"/>
                      </a:endParaRPr>
                    </a:p>
                  </a:txBody>
                  <a:tcPr marL="9525" marR="9525" marT="9525" marB="0" anchor="b"/>
                </a:tc>
                <a:tc>
                  <a:txBody>
                    <a:bodyPr/>
                    <a:lstStyle/>
                    <a:p>
                      <a:pPr algn="l" fontAlgn="b"/>
                      <a:endParaRPr lang="pl-PL" sz="800" b="0" i="0" u="none" strike="noStrike">
                        <a:effectLst/>
                        <a:latin typeface="Arial"/>
                      </a:endParaRPr>
                    </a:p>
                  </a:txBody>
                  <a:tcPr marL="9525" marR="9525" marT="9525" marB="0" anchor="b"/>
                </a:tc>
              </a:tr>
              <a:tr h="217077">
                <a:tc>
                  <a:txBody>
                    <a:bodyPr/>
                    <a:lstStyle/>
                    <a:p>
                      <a:pPr algn="l" fontAlgn="b"/>
                      <a:r>
                        <a:rPr lang="pl-PL" sz="1100" u="none" strike="noStrike">
                          <a:effectLst/>
                        </a:rPr>
                        <a:t>Stawka za montaż urządzenia na dachu wynosi 1,15 zł co zwiększa przychody </a:t>
                      </a:r>
                      <a:endParaRPr lang="pl-PL" sz="1100" b="0" i="0" u="none" strike="noStrike">
                        <a:effectLst/>
                        <a:latin typeface="Arial"/>
                      </a:endParaRPr>
                    </a:p>
                  </a:txBody>
                  <a:tcPr marL="9525" marR="9525" marT="9525" marB="0" anchor="b"/>
                </a:tc>
                <a:tc>
                  <a:txBody>
                    <a:bodyPr/>
                    <a:lstStyle/>
                    <a:p>
                      <a:pPr algn="l" fontAlgn="b"/>
                      <a:endParaRPr lang="pl-PL" sz="800" b="0" i="0" u="none" strike="noStrike">
                        <a:effectLst/>
                        <a:latin typeface="Arial"/>
                      </a:endParaRPr>
                    </a:p>
                  </a:txBody>
                  <a:tcPr marL="9525" marR="9525" marT="9525" marB="0" anchor="b"/>
                </a:tc>
              </a:tr>
              <a:tr h="343775">
                <a:tc>
                  <a:txBody>
                    <a:bodyPr/>
                    <a:lstStyle/>
                    <a:p>
                      <a:pPr algn="l" fontAlgn="b"/>
                      <a:r>
                        <a:rPr lang="pl-PL" sz="1100" u="none" strike="noStrike">
                          <a:effectLst/>
                        </a:rPr>
                        <a:t>Do analizy przyjęto minimalną wartość nasłonecznienia poniżej 1000 h/rok - średnia wartość medialna nasłonecznienia to 1300 h/rok</a:t>
                      </a:r>
                      <a:endParaRPr lang="pl-PL" sz="1100" b="0" i="0" u="none" strike="noStrike">
                        <a:effectLst/>
                        <a:latin typeface="Arial"/>
                      </a:endParaRPr>
                    </a:p>
                  </a:txBody>
                  <a:tcPr marL="9525" marR="9525" marT="9525" marB="0" anchor="b"/>
                </a:tc>
                <a:tc>
                  <a:txBody>
                    <a:bodyPr/>
                    <a:lstStyle/>
                    <a:p>
                      <a:pPr algn="l" fontAlgn="b"/>
                      <a:endParaRPr lang="pl-PL" sz="800" b="0" i="0" u="none" strike="noStrike">
                        <a:effectLst/>
                        <a:latin typeface="Arial"/>
                      </a:endParaRPr>
                    </a:p>
                  </a:txBody>
                  <a:tcPr marL="9525" marR="9525" marT="9525" marB="0" anchor="b"/>
                </a:tc>
              </a:tr>
              <a:tr h="217077">
                <a:tc>
                  <a:txBody>
                    <a:bodyPr/>
                    <a:lstStyle/>
                    <a:p>
                      <a:pPr algn="l" fontAlgn="b"/>
                      <a:r>
                        <a:rPr lang="pl-PL" sz="1100" u="none" strike="noStrike" dirty="0">
                          <a:effectLst/>
                        </a:rPr>
                        <a:t>Sprzedaż 98 % energii wyprodukowanej</a:t>
                      </a:r>
                      <a:endParaRPr lang="pl-PL" sz="1100" b="0" i="0" u="none" strike="noStrike" dirty="0">
                        <a:effectLst/>
                        <a:latin typeface="Arial"/>
                      </a:endParaRPr>
                    </a:p>
                  </a:txBody>
                  <a:tcPr marL="9525" marR="9525" marT="9525" marB="0" anchor="b"/>
                </a:tc>
                <a:tc>
                  <a:txBody>
                    <a:bodyPr/>
                    <a:lstStyle/>
                    <a:p>
                      <a:pPr algn="l" fontAlgn="b"/>
                      <a:endParaRPr lang="pl-PL" sz="10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06539002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4371" y="1260177"/>
            <a:ext cx="8229600" cy="1512168"/>
          </a:xfrm>
        </p:spPr>
        <p:txBody>
          <a:bodyPr rtlCol="0">
            <a:normAutofit fontScale="25000" lnSpcReduction="20000"/>
          </a:bodyPr>
          <a:lstStyle/>
          <a:p>
            <a:pPr algn="just" eaLnBrk="1" fontAlgn="auto" hangingPunct="1">
              <a:spcAft>
                <a:spcPts val="0"/>
              </a:spcAft>
              <a:buFont typeface="Arial" pitchFamily="34" charset="0"/>
              <a:buChar char="•"/>
              <a:defRPr/>
            </a:pPr>
            <a:endParaRPr lang="pl-PL" sz="7600" b="1" dirty="0">
              <a:solidFill>
                <a:srgbClr val="FFFF00"/>
              </a:solidFill>
            </a:endParaRPr>
          </a:p>
          <a:p>
            <a:pPr algn="just" eaLnBrk="1" fontAlgn="auto" hangingPunct="1">
              <a:spcAft>
                <a:spcPts val="0"/>
              </a:spcAft>
              <a:buFont typeface="Arial" pitchFamily="34" charset="0"/>
              <a:buChar char="•"/>
              <a:defRPr/>
            </a:pPr>
            <a:endParaRPr lang="pl-PL" sz="7600" b="1" dirty="0" smtClean="0">
              <a:solidFill>
                <a:srgbClr val="FFFF00"/>
              </a:solidFill>
            </a:endParaRPr>
          </a:p>
          <a:p>
            <a:pPr marL="0" indent="0" algn="ctr" eaLnBrk="1" fontAlgn="auto" hangingPunct="1">
              <a:spcAft>
                <a:spcPts val="0"/>
              </a:spcAft>
              <a:buFont typeface="Arial" pitchFamily="34" charset="0"/>
              <a:buNone/>
              <a:defRPr/>
            </a:pPr>
            <a:r>
              <a:rPr lang="pl-PL" sz="17600" b="1" dirty="0" smtClean="0"/>
              <a:t>Dziękuje za uwagę </a:t>
            </a:r>
          </a:p>
          <a:p>
            <a:pPr marL="0" indent="0" algn="ctr" eaLnBrk="1" fontAlgn="auto" hangingPunct="1">
              <a:spcAft>
                <a:spcPts val="0"/>
              </a:spcAft>
              <a:buFont typeface="Arial" pitchFamily="34" charset="0"/>
              <a:buNone/>
              <a:defRPr/>
            </a:pPr>
            <a:endParaRPr lang="pl-PL" sz="6400" b="1" dirty="0">
              <a:solidFill>
                <a:srgbClr val="FF0000"/>
              </a:solidFill>
            </a:endParaRPr>
          </a:p>
          <a:p>
            <a:pPr marL="0" indent="0" algn="r">
              <a:buNone/>
            </a:pPr>
            <a:endParaRPr lang="pl-PL" sz="6400" b="1" dirty="0"/>
          </a:p>
          <a:p>
            <a:pPr marL="0" indent="0" algn="r">
              <a:buNone/>
            </a:pPr>
            <a:endParaRPr lang="pl-PL" sz="6400" b="1" dirty="0" smtClean="0"/>
          </a:p>
          <a:p>
            <a:pPr marL="0" indent="0" algn="r">
              <a:buNone/>
            </a:pPr>
            <a:r>
              <a:rPr lang="pl-PL" sz="7200" b="1" dirty="0" smtClean="0"/>
              <a:t>Rafał </a:t>
            </a:r>
            <a:r>
              <a:rPr lang="pl-PL" sz="7200" b="1" dirty="0"/>
              <a:t>Machaliński</a:t>
            </a:r>
            <a:endParaRPr lang="pl-PL" sz="7200" dirty="0"/>
          </a:p>
          <a:p>
            <a:pPr marL="0" indent="0" algn="r">
              <a:buNone/>
            </a:pPr>
            <a:r>
              <a:rPr lang="pl-PL" sz="6400" dirty="0"/>
              <a:t>Dyrektor Regionalny</a:t>
            </a:r>
          </a:p>
          <a:p>
            <a:pPr algn="r"/>
            <a:endParaRPr lang="pl-PL" sz="6400" dirty="0"/>
          </a:p>
          <a:p>
            <a:pPr marL="0" indent="0" algn="r">
              <a:buNone/>
            </a:pPr>
            <a:r>
              <a:rPr lang="pl-PL" sz="6400" dirty="0"/>
              <a:t>redNet Doradcy</a:t>
            </a:r>
            <a:br>
              <a:rPr lang="pl-PL" sz="6400" dirty="0"/>
            </a:br>
            <a:r>
              <a:rPr lang="pl-PL" sz="6400" dirty="0"/>
              <a:t>ul. Dywizjonu 303 129b</a:t>
            </a:r>
            <a:br>
              <a:rPr lang="pl-PL" sz="6400" dirty="0"/>
            </a:br>
            <a:r>
              <a:rPr lang="pl-PL" sz="6400" dirty="0"/>
              <a:t>01-470 Warszawa</a:t>
            </a:r>
          </a:p>
          <a:p>
            <a:pPr marL="0" indent="0" algn="r">
              <a:buNone/>
            </a:pPr>
            <a:r>
              <a:rPr lang="pl-PL" sz="6400" dirty="0"/>
              <a:t>tel.519-576-073</a:t>
            </a:r>
            <a:br>
              <a:rPr lang="pl-PL" sz="6400" dirty="0"/>
            </a:br>
            <a:r>
              <a:rPr lang="pl-PL" sz="6400" u="sng" dirty="0">
                <a:hlinkClick r:id="rId4"/>
              </a:rPr>
              <a:t>www.rednetproperty.pl</a:t>
            </a:r>
            <a:r>
              <a:rPr lang="pl-PL" sz="6400" dirty="0"/>
              <a:t/>
            </a:r>
            <a:br>
              <a:rPr lang="pl-PL" sz="6400" dirty="0"/>
            </a:br>
            <a:r>
              <a:rPr lang="pl-PL" sz="6400" u="sng" dirty="0">
                <a:hlinkClick r:id="rId5"/>
              </a:rPr>
              <a:t>rmachalinski@greennetdoradcy.pl</a:t>
            </a:r>
            <a:endParaRPr lang="pl-PL" sz="6400" dirty="0"/>
          </a:p>
          <a:p>
            <a:pPr marL="0" indent="0" algn="ctr" eaLnBrk="1" fontAlgn="auto" hangingPunct="1">
              <a:spcAft>
                <a:spcPts val="0"/>
              </a:spcAft>
              <a:buFont typeface="Arial" pitchFamily="34" charset="0"/>
              <a:buNone/>
              <a:defRPr/>
            </a:pPr>
            <a:endParaRPr lang="pl-PL" sz="4300" b="1" dirty="0" smtClean="0">
              <a:solidFill>
                <a:srgbClr val="FF0000"/>
              </a:solidFill>
            </a:endParaRPr>
          </a:p>
          <a:p>
            <a:pPr marL="400050" indent="-400050" algn="just" eaLnBrk="1" fontAlgn="auto" hangingPunct="1">
              <a:spcAft>
                <a:spcPts val="0"/>
              </a:spcAft>
              <a:buFont typeface="Arial" pitchFamily="34" charset="0"/>
              <a:buAutoNum type="romanUcPeriod"/>
              <a:defRPr/>
            </a:pPr>
            <a:endParaRPr lang="pl-PL" sz="1400" dirty="0" smtClean="0"/>
          </a:p>
          <a:p>
            <a:pPr marL="0" indent="0" algn="just" eaLnBrk="1" fontAlgn="auto" hangingPunct="1">
              <a:spcAft>
                <a:spcPts val="0"/>
              </a:spcAft>
              <a:buFont typeface="Arial" pitchFamily="34" charset="0"/>
              <a:buNone/>
              <a:tabLst>
                <a:tab pos="0" algn="l"/>
              </a:tabLst>
              <a:defRPr/>
            </a:pPr>
            <a:endParaRPr lang="pl-PL" sz="1400" dirty="0" smtClean="0"/>
          </a:p>
          <a:p>
            <a:pPr marL="0" indent="0" algn="just" eaLnBrk="1" fontAlgn="auto" hangingPunct="1">
              <a:spcAft>
                <a:spcPts val="0"/>
              </a:spcAft>
              <a:buFont typeface="Arial" pitchFamily="34" charset="0"/>
              <a:buNone/>
              <a:defRPr/>
            </a:pPr>
            <a:endParaRPr lang="pl-PL" sz="1000" dirty="0" smtClean="0"/>
          </a:p>
          <a:p>
            <a:pPr eaLnBrk="1" fontAlgn="auto" hangingPunct="1">
              <a:spcAft>
                <a:spcPts val="0"/>
              </a:spcAft>
              <a:buFont typeface="Arial" pitchFamily="34" charset="0"/>
              <a:buNone/>
              <a:defRPr/>
            </a:pPr>
            <a:endParaRPr lang="pl-PL" sz="1500" dirty="0" smtClean="0">
              <a:latin typeface="+mj-lt"/>
            </a:endParaRPr>
          </a:p>
          <a:p>
            <a:pPr eaLnBrk="1" fontAlgn="auto" hangingPunct="1">
              <a:spcAft>
                <a:spcPts val="0"/>
              </a:spcAft>
              <a:buFont typeface="Arial" pitchFamily="34" charset="0"/>
              <a:buNone/>
              <a:defRPr/>
            </a:pPr>
            <a:endParaRPr lang="pl-PL" sz="1500" dirty="0">
              <a:latin typeface="+mj-lt"/>
            </a:endParaRPr>
          </a:p>
          <a:p>
            <a:pPr eaLnBrk="1" fontAlgn="auto" hangingPunct="1">
              <a:spcAft>
                <a:spcPts val="0"/>
              </a:spcAft>
              <a:buFont typeface="Arial" pitchFamily="34" charset="0"/>
              <a:buNone/>
              <a:defRPr/>
            </a:pPr>
            <a:endParaRPr lang="pl-PL" sz="1500" dirty="0" smtClean="0">
              <a:latin typeface="+mj-lt"/>
            </a:endParaRPr>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a:p>
        </p:txBody>
      </p:sp>
    </p:spTree>
    <p:extLst>
      <p:ext uri="{BB962C8B-B14F-4D97-AF65-F5344CB8AC3E}">
        <p14:creationId xmlns:p14="http://schemas.microsoft.com/office/powerpoint/2010/main" val="2230518497"/>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3643306" y="4129097"/>
            <a:ext cx="1285884" cy="504754"/>
          </a:xfrm>
          <a:prstGeom prst="rect">
            <a:avLst/>
          </a:prstGeom>
          <a:noFill/>
        </p:spPr>
        <p:txBody>
          <a:bodyPr wrap="square" rtlCol="0">
            <a:spAutoFit/>
          </a:bodyPr>
          <a:lstStyle/>
          <a:p>
            <a:r>
              <a:rPr lang="pl-PL" sz="670" dirty="0" err="1" smtClean="0">
                <a:solidFill>
                  <a:schemeClr val="bg1"/>
                </a:solidFill>
                <a:latin typeface="Arial" pitchFamily="34" charset="0"/>
                <a:cs typeface="Arial" pitchFamily="34" charset="0"/>
              </a:rPr>
              <a:t>redNet</a:t>
            </a:r>
            <a:r>
              <a:rPr lang="pl-PL" sz="670" dirty="0" smtClean="0">
                <a:solidFill>
                  <a:schemeClr val="bg1"/>
                </a:solidFill>
                <a:latin typeface="Arial" pitchFamily="34" charset="0"/>
                <a:cs typeface="Arial" pitchFamily="34" charset="0"/>
              </a:rPr>
              <a:t> Doradcy Sp. z o.o.</a:t>
            </a:r>
          </a:p>
          <a:p>
            <a:r>
              <a:rPr lang="pl-PL" sz="670" dirty="0" smtClean="0">
                <a:solidFill>
                  <a:schemeClr val="bg1"/>
                </a:solidFill>
                <a:latin typeface="Arial" pitchFamily="34" charset="0"/>
                <a:cs typeface="Arial" pitchFamily="34" charset="0"/>
              </a:rPr>
              <a:t>ul. Dywizjonu 303 nr 129B</a:t>
            </a:r>
          </a:p>
          <a:p>
            <a:r>
              <a:rPr lang="pl-PL" sz="670" dirty="0" smtClean="0">
                <a:solidFill>
                  <a:schemeClr val="bg1"/>
                </a:solidFill>
                <a:latin typeface="Arial" pitchFamily="34" charset="0"/>
                <a:cs typeface="Arial" pitchFamily="34" charset="0"/>
              </a:rPr>
              <a:t>02-134 Warszawa</a:t>
            </a:r>
          </a:p>
          <a:p>
            <a:r>
              <a:rPr lang="pl-PL" sz="670" dirty="0" smtClean="0">
                <a:solidFill>
                  <a:schemeClr val="bg1"/>
                </a:solidFill>
                <a:latin typeface="Arial" pitchFamily="34" charset="0"/>
                <a:cs typeface="Arial" pitchFamily="34" charset="0"/>
              </a:rPr>
              <a:t>NIP: 632-19-28-720</a:t>
            </a:r>
            <a:endParaRPr lang="pl-PL" sz="670" dirty="0">
              <a:solidFill>
                <a:schemeClr val="bg1"/>
              </a:solidFill>
              <a:latin typeface="Arial" pitchFamily="34" charset="0"/>
              <a:cs typeface="Arial" pitchFamily="34" charset="0"/>
            </a:endParaRPr>
          </a:p>
        </p:txBody>
      </p:sp>
      <p:sp>
        <p:nvSpPr>
          <p:cNvPr id="3" name="pole tekstowe 2"/>
          <p:cNvSpPr txBox="1"/>
          <p:nvPr/>
        </p:nvSpPr>
        <p:spPr>
          <a:xfrm>
            <a:off x="4786314" y="4129097"/>
            <a:ext cx="1285884" cy="504754"/>
          </a:xfrm>
          <a:prstGeom prst="rect">
            <a:avLst/>
          </a:prstGeom>
          <a:noFill/>
        </p:spPr>
        <p:txBody>
          <a:bodyPr wrap="square" rtlCol="0">
            <a:spAutoFit/>
          </a:bodyPr>
          <a:lstStyle/>
          <a:p>
            <a:r>
              <a:rPr lang="nb-NO" sz="670" dirty="0" smtClean="0">
                <a:solidFill>
                  <a:schemeClr val="bg1"/>
                </a:solidFill>
                <a:latin typeface="Arial" pitchFamily="34" charset="0"/>
                <a:cs typeface="Arial" pitchFamily="34" charset="0"/>
              </a:rPr>
              <a:t>tel.: + 48 22 318 72 00</a:t>
            </a:r>
          </a:p>
          <a:p>
            <a:r>
              <a:rPr lang="nb-NO" sz="670" dirty="0" smtClean="0">
                <a:solidFill>
                  <a:schemeClr val="bg1"/>
                </a:solidFill>
                <a:latin typeface="Arial" pitchFamily="34" charset="0"/>
                <a:cs typeface="Arial" pitchFamily="34" charset="0"/>
              </a:rPr>
              <a:t>faks: + 48 22 318 72 10</a:t>
            </a:r>
          </a:p>
          <a:p>
            <a:r>
              <a:rPr lang="nb-NO" sz="670" dirty="0" smtClean="0">
                <a:solidFill>
                  <a:schemeClr val="bg1"/>
                </a:solidFill>
                <a:latin typeface="Arial" pitchFamily="34" charset="0"/>
                <a:cs typeface="Arial" pitchFamily="34" charset="0"/>
              </a:rPr>
              <a:t>kontakt@greennetdoradcy.pl</a:t>
            </a:r>
          </a:p>
          <a:p>
            <a:r>
              <a:rPr lang="nb-NO" sz="670" dirty="0" smtClean="0">
                <a:solidFill>
                  <a:schemeClr val="bg1"/>
                </a:solidFill>
                <a:latin typeface="Arial" pitchFamily="34" charset="0"/>
                <a:cs typeface="Arial" pitchFamily="34" charset="0"/>
              </a:rPr>
              <a:t>www.greennetdoradcy.pl</a:t>
            </a:r>
            <a:endParaRPr lang="pl-PL" sz="670" dirty="0">
              <a:solidFill>
                <a:schemeClr val="bg1"/>
              </a:solidFill>
              <a:latin typeface="Arial" pitchFamily="34" charset="0"/>
              <a:cs typeface="Arial" pitchFamily="34" charset="0"/>
            </a:endParaRPr>
          </a:p>
        </p:txBody>
      </p:sp>
      <p:sp>
        <p:nvSpPr>
          <p:cNvPr id="4" name="pole tekstowe 3"/>
          <p:cNvSpPr txBox="1"/>
          <p:nvPr/>
        </p:nvSpPr>
        <p:spPr>
          <a:xfrm>
            <a:off x="6072198" y="4129097"/>
            <a:ext cx="1857388" cy="504754"/>
          </a:xfrm>
          <a:prstGeom prst="rect">
            <a:avLst/>
          </a:prstGeom>
          <a:noFill/>
        </p:spPr>
        <p:txBody>
          <a:bodyPr wrap="square" rtlCol="0">
            <a:spAutoFit/>
          </a:bodyPr>
          <a:lstStyle/>
          <a:p>
            <a:r>
              <a:rPr lang="pl-PL" sz="670" dirty="0" smtClean="0">
                <a:solidFill>
                  <a:schemeClr val="bg1"/>
                </a:solidFill>
                <a:latin typeface="Arial" pitchFamily="34" charset="0"/>
                <a:cs typeface="Arial" pitchFamily="34" charset="0"/>
              </a:rPr>
              <a:t>KRS: Sąd Rejonowy w Warszawie,</a:t>
            </a:r>
          </a:p>
          <a:p>
            <a:r>
              <a:rPr lang="pl-PL" sz="670" dirty="0" smtClean="0">
                <a:solidFill>
                  <a:schemeClr val="bg1"/>
                </a:solidFill>
                <a:latin typeface="Arial" pitchFamily="34" charset="0"/>
                <a:cs typeface="Arial" pitchFamily="34" charset="0"/>
              </a:rPr>
              <a:t>Sąd Rejonowy dla M. St. Warszawy</a:t>
            </a:r>
          </a:p>
          <a:p>
            <a:r>
              <a:rPr lang="pl-PL" sz="670" dirty="0" smtClean="0">
                <a:solidFill>
                  <a:schemeClr val="bg1"/>
                </a:solidFill>
                <a:latin typeface="Arial" pitchFamily="34" charset="0"/>
                <a:cs typeface="Arial" pitchFamily="34" charset="0"/>
              </a:rPr>
              <a:t>XIII Wydział Gospodarczy, nr 0000277146</a:t>
            </a:r>
          </a:p>
          <a:p>
            <a:r>
              <a:rPr lang="pl-PL" sz="670" dirty="0" smtClean="0">
                <a:solidFill>
                  <a:schemeClr val="bg1"/>
                </a:solidFill>
                <a:latin typeface="Arial" pitchFamily="34" charset="0"/>
                <a:cs typeface="Arial" pitchFamily="34" charset="0"/>
              </a:rPr>
              <a:t>Kapitał zakładowy: 915.000 PLN</a:t>
            </a:r>
            <a:endParaRPr lang="pl-PL" sz="670" dirty="0">
              <a:solidFill>
                <a:schemeClr val="bg1"/>
              </a:solidFill>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ODNAWIALNE ŹRÓDŁA ENERGII</a:t>
            </a:r>
            <a:endParaRPr lang="pl-PL" sz="1800" b="1" dirty="0">
              <a:solidFill>
                <a:schemeClr val="bg1"/>
              </a:solidFill>
              <a:latin typeface="Arial" pitchFamily="34" charset="0"/>
              <a:cs typeface="Arial" pitchFamily="34" charset="0"/>
            </a:endParaRPr>
          </a:p>
        </p:txBody>
      </p:sp>
      <p:pic>
        <p:nvPicPr>
          <p:cNvPr id="1026" name="Picture 2" descr="D:\!projekty\GREENNet_Doradcy\prezentacja\_pp_mats\eg-foto.jpg"/>
          <p:cNvPicPr>
            <a:picLocks noChangeAspect="1" noChangeArrowheads="1"/>
          </p:cNvPicPr>
          <p:nvPr/>
        </p:nvPicPr>
        <p:blipFill>
          <a:blip r:embed="rId3" cstate="print"/>
          <a:srcRect/>
          <a:stretch>
            <a:fillRect/>
          </a:stretch>
        </p:blipFill>
        <p:spPr bwMode="auto">
          <a:xfrm>
            <a:off x="1714480" y="1628767"/>
            <a:ext cx="2137440" cy="1072418"/>
          </a:xfrm>
          <a:prstGeom prst="rect">
            <a:avLst/>
          </a:prstGeom>
          <a:noFill/>
        </p:spPr>
      </p:pic>
      <p:sp>
        <p:nvSpPr>
          <p:cNvPr id="14" name="Prostokąt 13"/>
          <p:cNvSpPr/>
          <p:nvPr/>
        </p:nvSpPr>
        <p:spPr>
          <a:xfrm>
            <a:off x="3851920" y="1620217"/>
            <a:ext cx="4608512" cy="738664"/>
          </a:xfrm>
          <a:prstGeom prst="rect">
            <a:avLst/>
          </a:prstGeom>
        </p:spPr>
        <p:txBody>
          <a:bodyPr wrap="square">
            <a:spAutoFit/>
          </a:bodyPr>
          <a:lstStyle/>
          <a:p>
            <a:pPr algn="ctr"/>
            <a:r>
              <a:rPr lang="pl-PL" sz="1400" b="1" dirty="0"/>
              <a:t>Energie odnawialne to takie, których źródła są niewyczerpane i których eksploatacja powoduje możliwie najmniej szkód w środowisku</a:t>
            </a:r>
          </a:p>
        </p:txBody>
      </p:sp>
      <p:sp>
        <p:nvSpPr>
          <p:cNvPr id="15" name="Prostokąt 14"/>
          <p:cNvSpPr/>
          <p:nvPr/>
        </p:nvSpPr>
        <p:spPr>
          <a:xfrm>
            <a:off x="1763688" y="3492425"/>
            <a:ext cx="3240360" cy="1006429"/>
          </a:xfrm>
          <a:prstGeom prst="rect">
            <a:avLst/>
          </a:prstGeom>
        </p:spPr>
        <p:txBody>
          <a:bodyPr wrap="square">
            <a:spAutoFit/>
          </a:bodyPr>
          <a:lstStyle/>
          <a:p>
            <a:pPr marL="285750" indent="-285750">
              <a:lnSpc>
                <a:spcPct val="90000"/>
              </a:lnSpc>
              <a:buFont typeface="Arial" pitchFamily="34" charset="0"/>
              <a:buChar char="•"/>
            </a:pPr>
            <a:r>
              <a:rPr lang="pl-PL" sz="1100" dirty="0"/>
              <a:t>Alternatywa dla energii kopalnych</a:t>
            </a:r>
          </a:p>
          <a:p>
            <a:pPr marL="285750" indent="-285750">
              <a:lnSpc>
                <a:spcPct val="90000"/>
              </a:lnSpc>
              <a:buFont typeface="Arial" pitchFamily="34" charset="0"/>
              <a:buChar char="•"/>
            </a:pPr>
            <a:r>
              <a:rPr lang="pl-PL" sz="1100" dirty="0"/>
              <a:t>Zmniejszenie emisji gazów</a:t>
            </a:r>
          </a:p>
          <a:p>
            <a:pPr marL="285750" indent="-285750">
              <a:lnSpc>
                <a:spcPct val="90000"/>
              </a:lnSpc>
              <a:buFont typeface="Arial" pitchFamily="34" charset="0"/>
              <a:buChar char="•"/>
            </a:pPr>
            <a:r>
              <a:rPr lang="pl-PL" sz="1100" dirty="0"/>
              <a:t>Energia zgodna z ideą zrównoważonego rozwoju</a:t>
            </a:r>
          </a:p>
          <a:p>
            <a:pPr marL="285750" indent="-285750">
              <a:lnSpc>
                <a:spcPct val="90000"/>
              </a:lnSpc>
              <a:buFont typeface="Arial" pitchFamily="34" charset="0"/>
              <a:buChar char="•"/>
            </a:pPr>
            <a:r>
              <a:rPr lang="pl-PL" sz="1100" dirty="0"/>
              <a:t>Szansa na dostęp do elektryczności dla ponad 2 miliardów ludzi na terenach gdzie nie ma innych źródeł energii</a:t>
            </a:r>
          </a:p>
        </p:txBody>
      </p:sp>
      <p:sp>
        <p:nvSpPr>
          <p:cNvPr id="16" name="Prostokąt 15"/>
          <p:cNvSpPr/>
          <p:nvPr/>
        </p:nvSpPr>
        <p:spPr>
          <a:xfrm>
            <a:off x="3275856" y="2916361"/>
            <a:ext cx="3410485" cy="400110"/>
          </a:xfrm>
          <a:prstGeom prst="rect">
            <a:avLst/>
          </a:prstGeom>
        </p:spPr>
        <p:txBody>
          <a:bodyPr wrap="none">
            <a:spAutoFit/>
          </a:bodyPr>
          <a:lstStyle/>
          <a:p>
            <a:pPr algn="ctr"/>
            <a:r>
              <a:rPr lang="pl-PL" sz="2000" b="1" dirty="0">
                <a:solidFill>
                  <a:srgbClr val="76A325"/>
                </a:solidFill>
              </a:rPr>
              <a:t>Dlaczego energie </a:t>
            </a:r>
            <a:r>
              <a:rPr lang="pl-PL" sz="2000" b="1" dirty="0" smtClean="0">
                <a:solidFill>
                  <a:srgbClr val="76A325"/>
                </a:solidFill>
              </a:rPr>
              <a:t>odnawialne?</a:t>
            </a:r>
            <a:endParaRPr lang="pl-PL" sz="2000" b="1" dirty="0">
              <a:solidFill>
                <a:srgbClr val="76A325"/>
              </a:solidFill>
            </a:endParaRPr>
          </a:p>
        </p:txBody>
      </p:sp>
      <p:sp>
        <p:nvSpPr>
          <p:cNvPr id="7" name="Prostokąt 6"/>
          <p:cNvSpPr/>
          <p:nvPr/>
        </p:nvSpPr>
        <p:spPr>
          <a:xfrm>
            <a:off x="5076056" y="3564433"/>
            <a:ext cx="3744416" cy="938719"/>
          </a:xfrm>
          <a:prstGeom prst="rect">
            <a:avLst/>
          </a:prstGeom>
        </p:spPr>
        <p:txBody>
          <a:bodyPr wrap="square">
            <a:spAutoFit/>
          </a:bodyPr>
          <a:lstStyle/>
          <a:p>
            <a:pPr marL="457200" indent="-457200"/>
            <a:r>
              <a:rPr lang="pl-PL" sz="1100" b="1" dirty="0" smtClean="0"/>
              <a:t>Dzięki nowoczesnym technologiom można coraz efektywniej wykorzystywać naturalny potencjał energetyczny. </a:t>
            </a:r>
          </a:p>
          <a:p>
            <a:pPr>
              <a:buFont typeface="Arial" pitchFamily="34" charset="0"/>
              <a:buChar char="•"/>
            </a:pPr>
            <a:endParaRPr lang="pl-PL" sz="1100" b="1" dirty="0" smtClean="0"/>
          </a:p>
          <a:p>
            <a:pPr marL="457200" indent="-457200"/>
            <a:r>
              <a:rPr lang="pl-PL" sz="1100" b="1" dirty="0" smtClean="0"/>
              <a:t>Rozwój technologii to również spadek kosztów produkcji energii i niezależność energetyczna państw.</a:t>
            </a:r>
            <a:endParaRPr lang="pl-PL" sz="1100" b="1" dirty="0"/>
          </a:p>
        </p:txBody>
      </p:sp>
    </p:spTree>
    <p:extLst>
      <p:ext uri="{BB962C8B-B14F-4D97-AF65-F5344CB8AC3E}">
        <p14:creationId xmlns:p14="http://schemas.microsoft.com/office/powerpoint/2010/main" val="33997701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anim calcmode="lin" valueType="num">
                                      <p:cBhvr>
                                        <p:cTn id="2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ODNAWIALNE ŹRÓDŁA ENERGII</a:t>
            </a:r>
            <a:endParaRPr lang="pl-PL" sz="1800" b="1" dirty="0">
              <a:solidFill>
                <a:schemeClr val="bg1"/>
              </a:solidFill>
              <a:latin typeface="Arial" pitchFamily="34" charset="0"/>
              <a:cs typeface="Arial" pitchFamily="34" charset="0"/>
            </a:endParaRPr>
          </a:p>
        </p:txBody>
      </p:sp>
      <p:graphicFrame>
        <p:nvGraphicFramePr>
          <p:cNvPr id="3" name="Object 2"/>
          <p:cNvGraphicFramePr>
            <a:graphicFrameLocks noChangeAspect="1"/>
          </p:cNvGraphicFramePr>
          <p:nvPr/>
        </p:nvGraphicFramePr>
        <p:xfrm>
          <a:off x="2411760" y="1044153"/>
          <a:ext cx="4752975" cy="2808014"/>
        </p:xfrm>
        <a:graphic>
          <a:graphicData uri="http://schemas.openxmlformats.org/presentationml/2006/ole">
            <mc:AlternateContent xmlns:mc="http://schemas.openxmlformats.org/markup-compatibility/2006">
              <mc:Choice xmlns:v="urn:schemas-microsoft-com:vml" Requires="v">
                <p:oleObj spid="_x0000_s1069" name="Worksheet" r:id="rId5" imgW="8372486" imgH="4914951" progId="Excel.Sheet.8">
                  <p:embed/>
                </p:oleObj>
              </mc:Choice>
              <mc:Fallback>
                <p:oleObj name="Worksheet" r:id="rId5" imgW="8372486" imgH="49149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044153"/>
                        <a:ext cx="4752975" cy="280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Prostokąt 8"/>
          <p:cNvSpPr/>
          <p:nvPr/>
        </p:nvSpPr>
        <p:spPr>
          <a:xfrm>
            <a:off x="5220072" y="3708449"/>
            <a:ext cx="3816424" cy="892552"/>
          </a:xfrm>
          <a:prstGeom prst="rect">
            <a:avLst/>
          </a:prstGeom>
        </p:spPr>
        <p:txBody>
          <a:bodyPr wrap="square">
            <a:spAutoFit/>
          </a:bodyPr>
          <a:lstStyle/>
          <a:p>
            <a:r>
              <a:rPr lang="pl-PL" sz="1300" b="1" dirty="0" smtClean="0"/>
              <a:t>Energia wodna  92,5	 Energia geotermalna  1,5 </a:t>
            </a:r>
            <a:endParaRPr lang="pl-PL" sz="1300" b="1" dirty="0"/>
          </a:p>
          <a:p>
            <a:r>
              <a:rPr lang="pl-PL" sz="1300" b="1" dirty="0" smtClean="0"/>
              <a:t>Energia biomasy  5,5	 Energia Wiatru  0,5</a:t>
            </a:r>
            <a:r>
              <a:rPr lang="pl-PL" sz="1200" b="1" dirty="0" smtClean="0"/>
              <a:t>	</a:t>
            </a:r>
            <a:endParaRPr lang="pl-PL" sz="1200" b="1" dirty="0"/>
          </a:p>
          <a:p>
            <a:r>
              <a:rPr lang="pl-PL" sz="1200" b="1" dirty="0" smtClean="0">
                <a:solidFill>
                  <a:srgbClr val="76A325"/>
                </a:solidFill>
              </a:rPr>
              <a:t>	</a:t>
            </a:r>
            <a:r>
              <a:rPr lang="pl-PL" sz="1400" b="1" dirty="0" smtClean="0">
                <a:solidFill>
                  <a:srgbClr val="76A325"/>
                </a:solidFill>
              </a:rPr>
              <a:t>Energia Słoneczna 0,05</a:t>
            </a:r>
            <a:endParaRPr lang="pl-PL" sz="1400" b="1" dirty="0">
              <a:solidFill>
                <a:srgbClr val="76A325"/>
              </a:solidFill>
            </a:endParaRPr>
          </a:p>
        </p:txBody>
      </p:sp>
      <p:sp>
        <p:nvSpPr>
          <p:cNvPr id="10" name="pole tekstowe 9"/>
          <p:cNvSpPr txBox="1"/>
          <p:nvPr/>
        </p:nvSpPr>
        <p:spPr>
          <a:xfrm>
            <a:off x="4751512" y="3204393"/>
            <a:ext cx="4392488" cy="307777"/>
          </a:xfrm>
          <a:prstGeom prst="rect">
            <a:avLst/>
          </a:prstGeom>
          <a:noFill/>
        </p:spPr>
        <p:txBody>
          <a:bodyPr wrap="square" rtlCol="0">
            <a:spAutoFit/>
          </a:bodyPr>
          <a:lstStyle/>
          <a:p>
            <a:pPr algn="ctr"/>
            <a:r>
              <a:rPr lang="pl-PL" sz="1400" b="1" u="sng" dirty="0" smtClean="0">
                <a:solidFill>
                  <a:srgbClr val="548123"/>
                </a:solidFill>
              </a:rPr>
              <a:t>Udział % w światowej produkcji OZE:</a:t>
            </a:r>
            <a:endParaRPr lang="pl-PL" sz="1400" b="1" u="sng" dirty="0">
              <a:solidFill>
                <a:srgbClr val="548123"/>
              </a:solidFill>
            </a:endParaRPr>
          </a:p>
        </p:txBody>
      </p:sp>
      <p:pic>
        <p:nvPicPr>
          <p:cNvPr id="11" name="Picture 2" descr="http://zielonytelefon.eco.pl/rysunki/podzial-oze.png"/>
          <p:cNvPicPr>
            <a:picLocks noChangeAspect="1" noChangeArrowheads="1"/>
          </p:cNvPicPr>
          <p:nvPr/>
        </p:nvPicPr>
        <p:blipFill>
          <a:blip r:embed="rId7" cstate="print"/>
          <a:srcRect/>
          <a:stretch>
            <a:fillRect/>
          </a:stretch>
        </p:blipFill>
        <p:spPr bwMode="auto">
          <a:xfrm>
            <a:off x="1547664" y="2916361"/>
            <a:ext cx="3427043" cy="1805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ENERGIA SŁONECZNA</a:t>
            </a:r>
            <a:endParaRPr lang="pl-PL" sz="1800" b="1" dirty="0">
              <a:solidFill>
                <a:schemeClr val="bg1"/>
              </a:solidFill>
              <a:latin typeface="Arial" pitchFamily="34" charset="0"/>
              <a:cs typeface="Arial" pitchFamily="34" charset="0"/>
            </a:endParaRPr>
          </a:p>
        </p:txBody>
      </p:sp>
      <p:sp>
        <p:nvSpPr>
          <p:cNvPr id="5" name="Rectangle 3"/>
          <p:cNvSpPr>
            <a:spLocks noGrp="1" noChangeArrowheads="1"/>
          </p:cNvSpPr>
          <p:nvPr/>
        </p:nvSpPr>
        <p:spPr bwMode="auto">
          <a:xfrm>
            <a:off x="1763688" y="1332186"/>
            <a:ext cx="7128792"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a:lstStyle>
          <a:p>
            <a:pPr eaLnBrk="1" hangingPunct="1">
              <a:buFont typeface="Wingdings" pitchFamily="2" charset="2"/>
              <a:buNone/>
            </a:pPr>
            <a:r>
              <a:rPr lang="pl-PL" sz="1100" b="1" dirty="0" smtClean="0"/>
              <a:t>Pasywną energię słoneczną można wykorzystywać bezpośrednio do ogrzewania budynków o nowoczesnej konstrukcji. </a:t>
            </a:r>
          </a:p>
          <a:p>
            <a:pPr eaLnBrk="1" hangingPunct="1">
              <a:buFont typeface="Wingdings" pitchFamily="2" charset="2"/>
              <a:buNone/>
            </a:pPr>
            <a:r>
              <a:rPr lang="pl-PL" sz="1100" b="1" dirty="0" smtClean="0"/>
              <a:t>Technologia pozwala także przekształcać energię słoneczną w ciepło lub w energię elektryczną.</a:t>
            </a:r>
          </a:p>
        </p:txBody>
      </p:sp>
      <p:sp>
        <p:nvSpPr>
          <p:cNvPr id="7" name="Rectangle 3"/>
          <p:cNvSpPr>
            <a:spLocks noGrp="1" noChangeArrowheads="1"/>
          </p:cNvSpPr>
          <p:nvPr/>
        </p:nvSpPr>
        <p:spPr bwMode="auto">
          <a:xfrm>
            <a:off x="1835696" y="3276401"/>
            <a:ext cx="280831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a:lstStyle>
          <a:p>
            <a:pPr marL="0" indent="0" eaLnBrk="1" hangingPunct="1">
              <a:lnSpc>
                <a:spcPct val="90000"/>
              </a:lnSpc>
              <a:buNone/>
            </a:pPr>
            <a:r>
              <a:rPr lang="pl-PL" sz="1000" dirty="0" smtClean="0"/>
              <a:t>Kolektor termiczny (inaczej niskotemperaturowy &lt;100</a:t>
            </a:r>
            <a:r>
              <a:rPr lang="pl-PL" sz="1000" dirty="0" smtClean="0">
                <a:cs typeface="Times New Roman" charset="0"/>
              </a:rPr>
              <a:t>°</a:t>
            </a:r>
            <a:r>
              <a:rPr lang="pl-PL" sz="1000" dirty="0" smtClean="0"/>
              <a:t>C lub płaski) przekształca energię słoneczną w ciepło. </a:t>
            </a:r>
          </a:p>
          <a:p>
            <a:pPr marL="0" indent="0" eaLnBrk="1" hangingPunct="1">
              <a:lnSpc>
                <a:spcPct val="90000"/>
              </a:lnSpc>
              <a:buNone/>
            </a:pPr>
            <a:endParaRPr lang="pl-PL" sz="1000" dirty="0"/>
          </a:p>
          <a:p>
            <a:pPr marL="0" indent="0" eaLnBrk="1" hangingPunct="1">
              <a:lnSpc>
                <a:spcPct val="90000"/>
              </a:lnSpc>
              <a:buNone/>
            </a:pPr>
            <a:r>
              <a:rPr lang="pl-PL" sz="1000" dirty="0" smtClean="0"/>
              <a:t>W szczelnie zamkniętej instalacji kolektora absorbery wychwytują energię słoneczną i oddają ciepło znajdującej się w niej cieczy.</a:t>
            </a:r>
          </a:p>
          <a:p>
            <a:pPr marL="0" indent="0" eaLnBrk="1" hangingPunct="1">
              <a:lnSpc>
                <a:spcPct val="90000"/>
              </a:lnSpc>
              <a:buNone/>
            </a:pPr>
            <a:r>
              <a:rPr lang="pl-PL" sz="1000" dirty="0" smtClean="0"/>
              <a:t>Kolektory te znajdują zastosowanie w instalacjach grzewczych i do produkcji ciepłej wody.</a:t>
            </a:r>
          </a:p>
        </p:txBody>
      </p:sp>
      <p:pic>
        <p:nvPicPr>
          <p:cNvPr id="8" name="Picture 11" descr="D:\Ola2007\stazNFOS\kolektortermiczn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980257"/>
            <a:ext cx="1631260"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Prostokąt 8"/>
          <p:cNvSpPr/>
          <p:nvPr/>
        </p:nvSpPr>
        <p:spPr>
          <a:xfrm>
            <a:off x="5580112" y="3420417"/>
            <a:ext cx="3059832" cy="1200329"/>
          </a:xfrm>
          <a:prstGeom prst="rect">
            <a:avLst/>
          </a:prstGeom>
        </p:spPr>
        <p:txBody>
          <a:bodyPr wrap="square">
            <a:spAutoFit/>
          </a:bodyPr>
          <a:lstStyle/>
          <a:p>
            <a:pPr>
              <a:lnSpc>
                <a:spcPct val="90000"/>
              </a:lnSpc>
            </a:pPr>
            <a:r>
              <a:rPr lang="pl-PL" sz="1000" dirty="0"/>
              <a:t>W odróżnieniu od kolektora termicznego, kolektor fotowoltaiczny przekształca energię słoneczną w elektryczną.</a:t>
            </a:r>
          </a:p>
          <a:p>
            <a:pPr>
              <a:lnSpc>
                <a:spcPct val="90000"/>
              </a:lnSpc>
            </a:pPr>
            <a:endParaRPr lang="pl-PL" sz="1000" dirty="0" smtClean="0"/>
          </a:p>
          <a:p>
            <a:pPr>
              <a:lnSpc>
                <a:spcPct val="90000"/>
              </a:lnSpc>
            </a:pPr>
            <a:r>
              <a:rPr lang="pl-PL" sz="1000" dirty="0" smtClean="0"/>
              <a:t>Kolektor </a:t>
            </a:r>
            <a:r>
              <a:rPr lang="pl-PL" sz="1000" dirty="0"/>
              <a:t>składa się z półprzewodnikowych złączy zawierających elektrony. Wzbudzone przez promieniowanie słoneczne elektrony przemieszczając się produkują elektryczność</a:t>
            </a:r>
          </a:p>
        </p:txBody>
      </p:sp>
      <p:pic>
        <p:nvPicPr>
          <p:cNvPr id="10" name="Picture 4" descr="D:\Ola2007\stazNFOS\panne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908249"/>
            <a:ext cx="1680679" cy="144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pole tekstowe 10"/>
          <p:cNvSpPr txBox="1"/>
          <p:nvPr/>
        </p:nvSpPr>
        <p:spPr>
          <a:xfrm>
            <a:off x="3635896" y="2196281"/>
            <a:ext cx="792088" cy="369332"/>
          </a:xfrm>
          <a:prstGeom prst="rect">
            <a:avLst/>
          </a:prstGeom>
          <a:noFill/>
        </p:spPr>
        <p:txBody>
          <a:bodyPr wrap="square" rtlCol="0">
            <a:spAutoFit/>
          </a:bodyPr>
          <a:lstStyle/>
          <a:p>
            <a:r>
              <a:rPr lang="pl-PL" sz="900" b="1" dirty="0" smtClean="0"/>
              <a:t>Kolektor termiczny</a:t>
            </a:r>
            <a:endParaRPr lang="pl-PL" sz="900" b="1" dirty="0"/>
          </a:p>
        </p:txBody>
      </p:sp>
      <p:sp>
        <p:nvSpPr>
          <p:cNvPr id="12" name="pole tekstowe 11"/>
          <p:cNvSpPr txBox="1"/>
          <p:nvPr/>
        </p:nvSpPr>
        <p:spPr>
          <a:xfrm>
            <a:off x="7380312" y="2268289"/>
            <a:ext cx="1008112" cy="369332"/>
          </a:xfrm>
          <a:prstGeom prst="rect">
            <a:avLst/>
          </a:prstGeom>
          <a:noFill/>
        </p:spPr>
        <p:txBody>
          <a:bodyPr wrap="square" rtlCol="0">
            <a:spAutoFit/>
          </a:bodyPr>
          <a:lstStyle/>
          <a:p>
            <a:r>
              <a:rPr lang="pl-PL" sz="900" b="1" dirty="0" smtClean="0"/>
              <a:t>Kolektor fotowoltaiczny</a:t>
            </a:r>
            <a:endParaRPr lang="pl-PL" sz="900" b="1"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FOTOWOLTAIKA – ENERGIA SŁOŃCA</a:t>
            </a:r>
            <a:endParaRPr lang="pl-PL" sz="1800" b="1" dirty="0">
              <a:solidFill>
                <a:schemeClr val="bg1"/>
              </a:solidFill>
              <a:latin typeface="Arial" pitchFamily="34" charset="0"/>
              <a:cs typeface="Arial" pitchFamily="34" charset="0"/>
            </a:endParaRPr>
          </a:p>
        </p:txBody>
      </p:sp>
      <p:sp>
        <p:nvSpPr>
          <p:cNvPr id="5" name="Symbol zastępczy zawartości 2"/>
          <p:cNvSpPr>
            <a:spLocks noGrp="1"/>
          </p:cNvSpPr>
          <p:nvPr/>
        </p:nvSpPr>
        <p:spPr bwMode="auto">
          <a:xfrm>
            <a:off x="1763688" y="1332185"/>
            <a:ext cx="72008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charset="0"/>
              <a:buNone/>
            </a:pPr>
            <a:r>
              <a:rPr lang="pl-PL" sz="1000" b="1" u="sng" dirty="0" smtClean="0">
                <a:solidFill>
                  <a:srgbClr val="548123"/>
                </a:solidFill>
                <a:latin typeface="+mj-lt"/>
              </a:rPr>
              <a:t>FOTOWOLTAIKA NA ŚWIECIE:</a:t>
            </a:r>
          </a:p>
          <a:p>
            <a:pPr>
              <a:spcBef>
                <a:spcPts val="0"/>
              </a:spcBef>
            </a:pPr>
            <a:r>
              <a:rPr lang="pl-PL" sz="1000" b="1" dirty="0" smtClean="0">
                <a:latin typeface="+mj-lt"/>
              </a:rPr>
              <a:t>Europa – 75% produkcji energii z </a:t>
            </a:r>
            <a:r>
              <a:rPr lang="pl-PL" sz="1000" b="1" dirty="0" err="1" smtClean="0">
                <a:latin typeface="+mj-lt"/>
              </a:rPr>
              <a:t>fotowoltaiki</a:t>
            </a:r>
            <a:r>
              <a:rPr lang="pl-PL" sz="1000" b="1" dirty="0" smtClean="0">
                <a:latin typeface="+mj-lt"/>
              </a:rPr>
              <a:t> </a:t>
            </a:r>
            <a:r>
              <a:rPr lang="pl-PL" sz="1000" dirty="0" smtClean="0">
                <a:latin typeface="+mj-lt"/>
              </a:rPr>
              <a:t>(w tym 60% wyprodukowane przez Niemcy i Włochy)</a:t>
            </a:r>
          </a:p>
          <a:p>
            <a:pPr>
              <a:spcBef>
                <a:spcPts val="0"/>
              </a:spcBef>
              <a:buFont typeface="Arial" charset="0"/>
              <a:buNone/>
            </a:pPr>
            <a:endParaRPr lang="pl-PL" sz="1000" dirty="0" smtClean="0">
              <a:latin typeface="+mj-lt"/>
            </a:endParaRPr>
          </a:p>
          <a:p>
            <a:pPr>
              <a:spcBef>
                <a:spcPts val="0"/>
              </a:spcBef>
              <a:buFont typeface="Arial" charset="0"/>
              <a:buNone/>
            </a:pPr>
            <a:r>
              <a:rPr lang="pl-PL" sz="1000" b="1" dirty="0" smtClean="0">
                <a:latin typeface="+mj-lt"/>
              </a:rPr>
              <a:t>Niemcy - 24 820 MW – niekwestionowany lider</a:t>
            </a:r>
          </a:p>
          <a:p>
            <a:pPr>
              <a:spcBef>
                <a:spcPts val="0"/>
              </a:spcBef>
            </a:pPr>
            <a:r>
              <a:rPr lang="pl-PL" sz="1000" dirty="0" smtClean="0">
                <a:latin typeface="+mj-lt"/>
              </a:rPr>
              <a:t>skumulowana moc zainstalowanych systemów fotowoltaicznych (prawie 1,1 mln) wyniosła 24,8 GW w 2011 r.</a:t>
            </a:r>
          </a:p>
          <a:p>
            <a:pPr>
              <a:spcBef>
                <a:spcPts val="0"/>
              </a:spcBef>
            </a:pPr>
            <a:r>
              <a:rPr lang="pl-PL" sz="1000" dirty="0" smtClean="0">
                <a:latin typeface="+mj-lt"/>
              </a:rPr>
              <a:t>systemy te zapobiegły emisji ok. 12,5 mln ton CO2. </a:t>
            </a:r>
          </a:p>
          <a:p>
            <a:pPr>
              <a:spcBef>
                <a:spcPts val="0"/>
              </a:spcBef>
            </a:pPr>
            <a:r>
              <a:rPr lang="pl-PL" sz="1000" dirty="0" smtClean="0">
                <a:latin typeface="+mj-lt"/>
              </a:rPr>
              <a:t>sektor fotowoltaiczny stał się silnym i trwałym segmentem przemysłu niemieckiego z ok. 130 tys. pełnoetatowymi pracownikami, ok. 10 tys. firm, w tym ok. 200 produkujących ogniwa, moduły i elementy elektroniczne. </a:t>
            </a:r>
          </a:p>
          <a:p>
            <a:pPr>
              <a:spcBef>
                <a:spcPts val="0"/>
              </a:spcBef>
            </a:pPr>
            <a:r>
              <a:rPr lang="pl-PL" sz="1000" dirty="0" smtClean="0">
                <a:latin typeface="+mj-lt"/>
              </a:rPr>
              <a:t>obrót 10 mld euro, odprowadzony podatek – 1,5 mld euro</a:t>
            </a:r>
          </a:p>
          <a:p>
            <a:pPr>
              <a:spcBef>
                <a:spcPts val="0"/>
              </a:spcBef>
            </a:pPr>
            <a:r>
              <a:rPr lang="pl-PL" sz="1000" dirty="0" smtClean="0">
                <a:latin typeface="+mj-lt"/>
              </a:rPr>
              <a:t>całkowita energia elektryczna wyprodukowana z </a:t>
            </a:r>
            <a:r>
              <a:rPr lang="pl-PL" sz="1000" dirty="0" err="1" smtClean="0">
                <a:latin typeface="+mj-lt"/>
              </a:rPr>
              <a:t>fotowoltaiki</a:t>
            </a:r>
            <a:endParaRPr lang="pl-PL" sz="1000" dirty="0" smtClean="0">
              <a:latin typeface="+mj-lt"/>
            </a:endParaRPr>
          </a:p>
          <a:p>
            <a:pPr>
              <a:spcBef>
                <a:spcPts val="0"/>
              </a:spcBef>
              <a:buFont typeface="Arial" charset="0"/>
              <a:buNone/>
            </a:pPr>
            <a:r>
              <a:rPr lang="pl-PL" sz="1000" dirty="0" smtClean="0">
                <a:latin typeface="+mj-lt"/>
              </a:rPr>
              <a:t>	 w Niemczech w 2011 r. wyniosła 18,5 </a:t>
            </a:r>
            <a:r>
              <a:rPr lang="pl-PL" sz="1000" dirty="0" err="1" smtClean="0">
                <a:latin typeface="+mj-lt"/>
              </a:rPr>
              <a:t>TWh</a:t>
            </a:r>
            <a:r>
              <a:rPr lang="pl-PL" sz="1000" dirty="0" smtClean="0">
                <a:latin typeface="+mj-lt"/>
              </a:rPr>
              <a:t>, co stanowiło 4 proc. </a:t>
            </a:r>
          </a:p>
          <a:p>
            <a:pPr>
              <a:spcBef>
                <a:spcPts val="0"/>
              </a:spcBef>
              <a:buFont typeface="Arial" charset="0"/>
              <a:buNone/>
            </a:pPr>
            <a:r>
              <a:rPr lang="pl-PL" sz="1000" dirty="0" smtClean="0">
                <a:latin typeface="+mj-lt"/>
              </a:rPr>
              <a:t>	całkowitego zużycia energii elektrycznej (w 2020 r. udział ten </a:t>
            </a:r>
          </a:p>
          <a:p>
            <a:pPr>
              <a:spcBef>
                <a:spcPts val="0"/>
              </a:spcBef>
              <a:buFont typeface="Arial" charset="0"/>
              <a:buNone/>
            </a:pPr>
            <a:r>
              <a:rPr lang="pl-PL" sz="1000" dirty="0" smtClean="0">
                <a:latin typeface="+mj-lt"/>
              </a:rPr>
              <a:t>	wzrośnie do 10 proc.) </a:t>
            </a:r>
          </a:p>
          <a:p>
            <a:pPr>
              <a:spcBef>
                <a:spcPts val="0"/>
              </a:spcBef>
              <a:buFont typeface="Arial" charset="0"/>
              <a:buNone/>
            </a:pPr>
            <a:r>
              <a:rPr lang="pl-PL" sz="1000" dirty="0" smtClean="0">
                <a:latin typeface="+mj-lt"/>
              </a:rPr>
              <a:t>		</a:t>
            </a:r>
          </a:p>
          <a:p>
            <a:pPr>
              <a:spcBef>
                <a:spcPts val="0"/>
              </a:spcBef>
              <a:buFont typeface="Arial" charset="0"/>
              <a:buNone/>
            </a:pPr>
            <a:r>
              <a:rPr lang="pl-PL" sz="1000" b="1" dirty="0" smtClean="0">
                <a:latin typeface="+mj-lt"/>
              </a:rPr>
              <a:t>Włochy - 12 750 MW</a:t>
            </a:r>
          </a:p>
          <a:p>
            <a:pPr>
              <a:spcBef>
                <a:spcPts val="0"/>
              </a:spcBef>
              <a:buFont typeface="Arial" charset="0"/>
              <a:buNone/>
            </a:pPr>
            <a:r>
              <a:rPr lang="pl-PL" sz="1000" b="1" dirty="0" smtClean="0">
                <a:latin typeface="+mj-lt"/>
              </a:rPr>
              <a:t>Hiszpania – 4 191 MW </a:t>
            </a:r>
          </a:p>
          <a:p>
            <a:pPr>
              <a:spcBef>
                <a:spcPts val="0"/>
              </a:spcBef>
              <a:buFont typeface="Arial" charset="0"/>
              <a:buNone/>
            </a:pPr>
            <a:r>
              <a:rPr lang="pl-PL" sz="1000" b="1" dirty="0" smtClean="0">
                <a:latin typeface="+mj-lt"/>
              </a:rPr>
              <a:t>Czechy – 2118 MW</a:t>
            </a:r>
          </a:p>
          <a:p>
            <a:pPr>
              <a:spcBef>
                <a:spcPts val="0"/>
              </a:spcBef>
              <a:buFont typeface="Arial" charset="0"/>
              <a:buNone/>
            </a:pPr>
            <a:r>
              <a:rPr lang="pl-PL" sz="1000" b="1" dirty="0" smtClean="0">
                <a:latin typeface="+mj-lt"/>
              </a:rPr>
              <a:t>Francja – 1800 MW</a:t>
            </a:r>
          </a:p>
          <a:p>
            <a:pPr>
              <a:spcBef>
                <a:spcPts val="0"/>
              </a:spcBef>
              <a:buFont typeface="Arial" charset="0"/>
              <a:buNone/>
            </a:pPr>
            <a:r>
              <a:rPr lang="pl-PL" sz="1000" b="1" dirty="0" smtClean="0">
                <a:latin typeface="+mj-lt"/>
              </a:rPr>
              <a:t>Belgia – 1282,1 MW. </a:t>
            </a:r>
          </a:p>
          <a:p>
            <a:pPr>
              <a:spcBef>
                <a:spcPts val="0"/>
              </a:spcBef>
              <a:buFont typeface="Arial" charset="0"/>
              <a:buNone/>
            </a:pPr>
            <a:endParaRPr lang="pl-PL" sz="1000" dirty="0" smtClean="0">
              <a:latin typeface="+mj-lt"/>
            </a:endParaRPr>
          </a:p>
          <a:p>
            <a:pPr>
              <a:spcBef>
                <a:spcPts val="0"/>
              </a:spcBef>
              <a:buFont typeface="Arial" charset="0"/>
              <a:buNone/>
            </a:pPr>
            <a:r>
              <a:rPr lang="pl-PL" sz="1000" dirty="0" smtClean="0">
                <a:latin typeface="+mj-lt"/>
              </a:rPr>
              <a:t>Polska w porównaniu do liderów posiada znikomą ilość mocy – </a:t>
            </a:r>
          </a:p>
          <a:p>
            <a:pPr>
              <a:spcBef>
                <a:spcPts val="0"/>
              </a:spcBef>
              <a:buFont typeface="Arial" charset="0"/>
              <a:buNone/>
            </a:pPr>
            <a:r>
              <a:rPr lang="pl-PL" sz="1000" dirty="0" smtClean="0">
                <a:latin typeface="+mj-lt"/>
              </a:rPr>
              <a:t>niespełna 2 MW.</a:t>
            </a:r>
          </a:p>
          <a:p>
            <a:pPr>
              <a:buFont typeface="Arial" charset="0"/>
              <a:buNone/>
            </a:pPr>
            <a:endParaRPr lang="pl-PL" sz="1000" dirty="0" smtClean="0"/>
          </a:p>
        </p:txBody>
      </p:sp>
      <p:pic>
        <p:nvPicPr>
          <p:cNvPr id="7" name="Obraz 6" descr="Udział poszczególnych krajó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628329"/>
            <a:ext cx="3056186" cy="260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FOTOWOLTAIKA w Polsce</a:t>
            </a:r>
            <a:endParaRPr lang="pl-PL" sz="1800" b="1" dirty="0">
              <a:solidFill>
                <a:schemeClr val="bg1"/>
              </a:solidFill>
              <a:latin typeface="Arial" pitchFamily="34" charset="0"/>
              <a:cs typeface="Arial" pitchFamily="34" charset="0"/>
            </a:endParaRPr>
          </a:p>
        </p:txBody>
      </p:sp>
      <p:sp>
        <p:nvSpPr>
          <p:cNvPr id="6" name="Symbol zastępczy zawartości 2"/>
          <p:cNvSpPr>
            <a:spLocks noGrp="1"/>
          </p:cNvSpPr>
          <p:nvPr/>
        </p:nvSpPr>
        <p:spPr bwMode="auto">
          <a:xfrm>
            <a:off x="1763688" y="1332185"/>
            <a:ext cx="720080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pl-PL" sz="1000" dirty="0" smtClean="0"/>
              <a:t>W zakresie wykorzystania rozwiązań fotowoltaicznych na dzień dzisiejszy Polska w porównaniu z innymi państwami, produkującymi energię z ich wykorzystaniem, jest daleko za liderami. </a:t>
            </a:r>
          </a:p>
          <a:p>
            <a:pPr algn="just">
              <a:buNone/>
            </a:pPr>
            <a:r>
              <a:rPr lang="pl-PL" sz="1000" dirty="0" smtClean="0"/>
              <a:t>Tempo rozwoju tego sektora ulegnie znacznemu zwiększeniu, głównie za sprawą nowej </a:t>
            </a:r>
            <a:r>
              <a:rPr lang="pl-PL" sz="1000" b="1" dirty="0" smtClean="0"/>
              <a:t>ustawy o OZE</a:t>
            </a:r>
            <a:r>
              <a:rPr lang="pl-PL" sz="1000" dirty="0" smtClean="0"/>
              <a:t>, której wprowadzenie w życie jest planowane na drugą połowę 2013r. lub rok 2014. </a:t>
            </a:r>
          </a:p>
          <a:p>
            <a:pPr algn="just">
              <a:buNone/>
            </a:pPr>
            <a:r>
              <a:rPr lang="pl-PL" sz="1000" dirty="0" smtClean="0"/>
              <a:t>	Będzie ona regulowała przede wszystkim kwestie dotyczące odbioru energii i dopłat z tytułu uzyskiwania tzw. zielonej energii. W przypadku instalowania urządzeń fotowoltaicznych o mocy do 40 kW, zakłady energetyczne będą zobowiązane do odbioru energii uzyskanej za pomocą urządzeń fotowoltaicznych i zapłatę za nią. Szacuje się, że dopłaty będą jedne z najwyższych do 1 kWh.</a:t>
            </a:r>
          </a:p>
          <a:p>
            <a:pPr>
              <a:buFont typeface="Arial" charset="0"/>
              <a:buNone/>
            </a:pPr>
            <a:endParaRPr lang="pl-PL" sz="1000" dirty="0" smtClean="0"/>
          </a:p>
          <a:p>
            <a:pPr>
              <a:buFont typeface="Arial" charset="0"/>
              <a:buNone/>
            </a:pPr>
            <a:r>
              <a:rPr lang="pl-PL" sz="1000" b="1" dirty="0" smtClean="0"/>
              <a:t>Efekty wprowadzenia w życie ustawy o OZE:</a:t>
            </a:r>
          </a:p>
          <a:p>
            <a:pPr algn="just"/>
            <a:r>
              <a:rPr lang="pl-PL" sz="1000" dirty="0" smtClean="0"/>
              <a:t>nowe regulacje upraszczające procedury administracyjne i ograniczające ilość dokumentów niezbędnych do uruchomienia produkcji instalacji OZE, </a:t>
            </a:r>
          </a:p>
          <a:p>
            <a:pPr algn="just"/>
            <a:r>
              <a:rPr lang="pl-PL" sz="1000" dirty="0" smtClean="0"/>
              <a:t>uproszczone wszelkie procedury inwestycyjne.</a:t>
            </a:r>
          </a:p>
          <a:p>
            <a:pPr algn="just"/>
            <a:r>
              <a:rPr lang="pl-PL" sz="1000" dirty="0" smtClean="0"/>
              <a:t>wprowadzenie w 2013 roku nowych stawek dopłat  do produkcji energii ze źródeł fotowoltaicznych i obowiązku skupu nadwyżek energii wyprodukowanej z OZE przez „sprzedawców zobowiązanych” w połączeniu z malejącymi kosztami tej technologii za skutkuje intensywnym wzrostem potencjału polskiego sektora fotowoltaicznego</a:t>
            </a:r>
          </a:p>
          <a:p>
            <a:pPr>
              <a:buFont typeface="Arial" charset="0"/>
              <a:buNone/>
            </a:pPr>
            <a:endParaRPr lang="pl-PL" sz="1000" b="1" dirty="0" smtClean="0">
              <a:solidFill>
                <a:srgbClr val="FF0000"/>
              </a:solidFill>
            </a:endParaRPr>
          </a:p>
          <a:p>
            <a:pPr>
              <a:buFont typeface="Arial" charset="0"/>
              <a:buNone/>
            </a:pPr>
            <a:r>
              <a:rPr lang="pl-PL" sz="1000" b="1" dirty="0" smtClean="0">
                <a:solidFill>
                  <a:srgbClr val="FF0000"/>
                </a:solidFill>
              </a:rPr>
              <a:t>SKUTEK: </a:t>
            </a:r>
          </a:p>
          <a:p>
            <a:pPr>
              <a:buFont typeface="Arial" charset="0"/>
              <a:buNone/>
            </a:pPr>
            <a:r>
              <a:rPr lang="pl-PL" sz="1000" b="1" dirty="0" smtClean="0">
                <a:solidFill>
                  <a:srgbClr val="FF0000"/>
                </a:solidFill>
              </a:rPr>
              <a:t>duże zainteresowanie naszym rynkiem po stronie inwestorów zagranicznych a w ujęciu lokalnym – dynamicznie rosnące zainteresowania instalacjami fotowoltaicznymi wśród osób prywatnych i gospodarstw.</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FOTOWOLTAIKA w Polsce – DLACZEGO WARTO?</a:t>
            </a:r>
            <a:endParaRPr lang="pl-PL" sz="1800" b="1" dirty="0">
              <a:solidFill>
                <a:schemeClr val="bg1"/>
              </a:solidFill>
              <a:latin typeface="Arial" pitchFamily="34" charset="0"/>
              <a:cs typeface="Arial" pitchFamily="34" charset="0"/>
            </a:endParaRPr>
          </a:p>
        </p:txBody>
      </p:sp>
      <p:sp>
        <p:nvSpPr>
          <p:cNvPr id="4" name="Symbol zastępczy zawartości 2"/>
          <p:cNvSpPr>
            <a:spLocks noGrp="1"/>
          </p:cNvSpPr>
          <p:nvPr>
            <p:ph idx="1"/>
          </p:nvPr>
        </p:nvSpPr>
        <p:spPr>
          <a:xfrm>
            <a:off x="1763688" y="1124744"/>
            <a:ext cx="7200800" cy="2007641"/>
          </a:xfrm>
        </p:spPr>
        <p:txBody>
          <a:bodyPr>
            <a:normAutofit fontScale="92500"/>
          </a:bodyPr>
          <a:lstStyle/>
          <a:p>
            <a:pPr algn="just"/>
            <a:endParaRPr lang="pl-PL" sz="1100" b="1" dirty="0">
              <a:solidFill>
                <a:srgbClr val="FFFF00"/>
              </a:solidFill>
            </a:endParaRPr>
          </a:p>
          <a:p>
            <a:pPr algn="just">
              <a:buAutoNum type="arabicPeriod"/>
            </a:pPr>
            <a:r>
              <a:rPr lang="pl-PL" sz="1100" dirty="0" smtClean="0"/>
              <a:t>Nowe możliwości otwierają się wraz z wejściem w życie Ustawy o odnawialnych źródłach energii. Zgodnie z planowanymi regulacjami prawnymi możliwe będzie produkowanie energii nie tylko na własne potrzeby, ale także odsprzedawanie powstałych nadwyżek. Proces ten (dla właścicieli mikro instalacji do 40 kW) będzie odbywał się na zasadach uproszczonych, tj. bez konieczności posiadania pozwolenia na budowę, koncesji, etc. Dodatkowo osoby, które zdecydują się na założenie mikro instalacji w pierwszym okresie, będą miały zagwarantowane wyższe ceny za odsprzedaż energii.</a:t>
            </a:r>
          </a:p>
          <a:p>
            <a:pPr algn="just">
              <a:buAutoNum type="arabicPeriod"/>
            </a:pPr>
            <a:endParaRPr lang="pl-PL" sz="1100" dirty="0"/>
          </a:p>
          <a:p>
            <a:pPr algn="just">
              <a:buAutoNum type="arabicPeriod"/>
            </a:pPr>
            <a:r>
              <a:rPr lang="pl-PL" sz="1100" dirty="0" smtClean="0"/>
              <a:t>Instalacja fotowoltaiczna działa również w pochmurne dni - chociaż najwyższą produkcję energii osiąga przy pełnym słońcu i ustawieniu na południe, produkuje prąd również w dni pochmurne, korzystając z promieniowania rozproszonego</a:t>
            </a:r>
          </a:p>
          <a:p>
            <a:pPr algn="just">
              <a:buAutoNum type="arabicPeriod"/>
            </a:pPr>
            <a:endParaRPr lang="pl-PL" sz="1100" dirty="0"/>
          </a:p>
          <a:p>
            <a:pPr algn="just">
              <a:buAutoNum type="arabicPeriod"/>
            </a:pPr>
            <a:r>
              <a:rPr lang="pl-PL" sz="1100" dirty="0" smtClean="0"/>
              <a:t>Panele fotowoltaiczne nie wymagają kosztownej konserwacji. Są wykonane tak, aby wytrzymały grad i obciążenie śniegiem.      </a:t>
            </a:r>
          </a:p>
          <a:p>
            <a:pPr marL="400050" indent="-400050" algn="just">
              <a:buAutoNum type="romanUcPeriod"/>
            </a:pPr>
            <a:endParaRPr lang="pl-PL" sz="1000" b="1" dirty="0" smtClean="0">
              <a:solidFill>
                <a:srgbClr val="FFFF00"/>
              </a:solidFill>
            </a:endParaRPr>
          </a:p>
          <a:p>
            <a:pPr marL="400050" indent="-400050" algn="just">
              <a:buAutoNum type="romanUcPeriod"/>
            </a:pPr>
            <a:endParaRPr lang="pl-PL" sz="1400" dirty="0" smtClean="0"/>
          </a:p>
          <a:p>
            <a:pPr marL="0" indent="0" algn="just">
              <a:buNone/>
              <a:tabLst>
                <a:tab pos="0" algn="l"/>
              </a:tabLst>
            </a:pPr>
            <a:endParaRPr lang="pl-PL" sz="1400" dirty="0" smtClean="0"/>
          </a:p>
          <a:p>
            <a:pPr marL="0" indent="0" algn="just">
              <a:buNone/>
            </a:pPr>
            <a:endParaRPr lang="pl-PL" sz="1000" dirty="0" smtClean="0"/>
          </a:p>
          <a:p>
            <a:pPr>
              <a:buNone/>
            </a:pPr>
            <a:endParaRPr lang="pl-PL" sz="1500" dirty="0" smtClean="0">
              <a:latin typeface="+mj-lt"/>
            </a:endParaRPr>
          </a:p>
          <a:p>
            <a:pPr>
              <a:buNone/>
            </a:pPr>
            <a:endParaRPr lang="pl-PL" sz="1500" dirty="0">
              <a:latin typeface="+mj-lt"/>
            </a:endParaRPr>
          </a:p>
          <a:p>
            <a:pPr>
              <a:buNone/>
            </a:pPr>
            <a:endParaRPr lang="pl-PL" sz="1500" dirty="0" smtClean="0">
              <a:latin typeface="+mj-lt"/>
            </a:endParaRPr>
          </a:p>
          <a:p>
            <a:pPr marL="0" indent="0">
              <a:buNone/>
            </a:pPr>
            <a:endParaRPr lang="pl-PL" sz="1400" dirty="0" smtClean="0">
              <a:latin typeface="Calibri" pitchFamily="34" charset="0"/>
            </a:endParaRPr>
          </a:p>
          <a:p>
            <a:pPr marL="0" indent="0">
              <a:buNone/>
            </a:pPr>
            <a:endParaRPr lang="pl-PL" sz="1400" dirty="0" smtClean="0">
              <a:latin typeface="Calibri" pitchFamily="34" charset="0"/>
            </a:endParaRPr>
          </a:p>
          <a:p>
            <a:pPr marL="0" indent="0">
              <a:buNone/>
            </a:pPr>
            <a:endParaRPr lang="pl-PL" sz="1400" dirty="0" smtClean="0">
              <a:latin typeface="Calibri" pitchFamily="34" charset="0"/>
            </a:endParaRPr>
          </a:p>
          <a:p>
            <a:pPr marL="0" indent="0">
              <a:buNone/>
            </a:pPr>
            <a:endParaRPr lang="pl-PL" sz="1400" dirty="0" smtClean="0">
              <a:latin typeface="Calibri" pitchFamily="34" charset="0"/>
            </a:endParaRPr>
          </a:p>
          <a:p>
            <a:pPr marL="0" indent="0">
              <a:buNone/>
            </a:pPr>
            <a:endParaRPr lang="pl-PL" sz="1400" dirty="0">
              <a:latin typeface="Calibri" pitchFamily="34" charset="0"/>
            </a:endParaRPr>
          </a:p>
        </p:txBody>
      </p:sp>
      <p:pic>
        <p:nvPicPr>
          <p:cNvPr id="5" name="Picture 4" descr="http://www.topmelodyfm.gr/wp-content/uploads/2010/06/fotovoltaika-spitia-1.jpg"/>
          <p:cNvPicPr>
            <a:picLocks noChangeAspect="1" noChangeArrowheads="1"/>
          </p:cNvPicPr>
          <p:nvPr/>
        </p:nvPicPr>
        <p:blipFill>
          <a:blip r:embed="rId3" cstate="print"/>
          <a:srcRect/>
          <a:stretch>
            <a:fillRect/>
          </a:stretch>
        </p:blipFill>
        <p:spPr bwMode="auto">
          <a:xfrm>
            <a:off x="2267744" y="3204393"/>
            <a:ext cx="1752195" cy="1314146"/>
          </a:xfrm>
          <a:prstGeom prst="rect">
            <a:avLst/>
          </a:prstGeom>
          <a:noFill/>
        </p:spPr>
      </p:pic>
      <p:pic>
        <p:nvPicPr>
          <p:cNvPr id="7" name="Picture 6" descr="http://www.energie21.cz/files/image/Technika/jit/610/fotovoltaika-web_750x438.jpg"/>
          <p:cNvPicPr>
            <a:picLocks noChangeAspect="1" noChangeArrowheads="1"/>
          </p:cNvPicPr>
          <p:nvPr/>
        </p:nvPicPr>
        <p:blipFill>
          <a:blip r:embed="rId4" cstate="print"/>
          <a:srcRect/>
          <a:stretch>
            <a:fillRect/>
          </a:stretch>
        </p:blipFill>
        <p:spPr bwMode="auto">
          <a:xfrm>
            <a:off x="4355976" y="3348409"/>
            <a:ext cx="1974687" cy="1152128"/>
          </a:xfrm>
          <a:prstGeom prst="rect">
            <a:avLst/>
          </a:prstGeom>
          <a:noFill/>
        </p:spPr>
      </p:pic>
      <p:pic>
        <p:nvPicPr>
          <p:cNvPr id="8" name="Picture 11" descr="http://www.ekobydleni.eu/obrazky/solarni-energie/fotovoltaicke-solarni-panely.jpg"/>
          <p:cNvPicPr>
            <a:picLocks noChangeAspect="1" noChangeArrowheads="1"/>
          </p:cNvPicPr>
          <p:nvPr/>
        </p:nvPicPr>
        <p:blipFill>
          <a:blip r:embed="rId5" cstate="print"/>
          <a:srcRect/>
          <a:stretch>
            <a:fillRect/>
          </a:stretch>
        </p:blipFill>
        <p:spPr bwMode="auto">
          <a:xfrm>
            <a:off x="6660232" y="3204393"/>
            <a:ext cx="1918453" cy="128552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p:cTn id="2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5" end="5"/>
                                            </p:txEl>
                                          </p:spTgt>
                                        </p:tgtEl>
                                      </p:cBhvr>
                                    </p:animEffect>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85918" y="700073"/>
            <a:ext cx="6643734" cy="416317"/>
          </a:xfrm>
        </p:spPr>
        <p:txBody>
          <a:bodyPr>
            <a:normAutofit/>
          </a:bodyPr>
          <a:lstStyle/>
          <a:p>
            <a:pPr algn="l"/>
            <a:r>
              <a:rPr lang="pl-PL" sz="1800" b="1" dirty="0" smtClean="0">
                <a:solidFill>
                  <a:schemeClr val="bg1"/>
                </a:solidFill>
                <a:latin typeface="Arial" pitchFamily="34" charset="0"/>
                <a:cs typeface="Arial" pitchFamily="34" charset="0"/>
              </a:rPr>
              <a:t>FOTOWOLTAIKA  - ZASADY DZIAŁANIA</a:t>
            </a:r>
            <a:endParaRPr lang="pl-PL" sz="1800" b="1" dirty="0">
              <a:solidFill>
                <a:schemeClr val="bg1"/>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3563888" y="1332185"/>
            <a:ext cx="5400600" cy="320660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251520" y="1980257"/>
            <a:ext cx="3215876" cy="114354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2499</Words>
  <Application>Microsoft Office PowerPoint</Application>
  <PresentationFormat>Niestandardowy</PresentationFormat>
  <Paragraphs>377</Paragraphs>
  <Slides>25</Slides>
  <Notes>10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25</vt:i4>
      </vt:variant>
    </vt:vector>
  </HeadingPairs>
  <TitlesOfParts>
    <vt:vector size="27" baseType="lpstr">
      <vt:lpstr>Motyw pakietu Office</vt:lpstr>
      <vt:lpstr>Worksheet</vt:lpstr>
      <vt:lpstr>Prezentacja programu PowerPoint</vt:lpstr>
      <vt:lpstr>Prezentacja programu PowerPoint</vt:lpstr>
      <vt:lpstr>ODNAWIALNE ŹRÓDŁA ENERGII</vt:lpstr>
      <vt:lpstr>ODNAWIALNE ŹRÓDŁA ENERGII</vt:lpstr>
      <vt:lpstr>ENERGIA SŁONECZNA</vt:lpstr>
      <vt:lpstr>FOTOWOLTAIKA – ENERGIA SŁOŃCA</vt:lpstr>
      <vt:lpstr>FOTOWOLTAIKA w Polsce</vt:lpstr>
      <vt:lpstr>FOTOWOLTAIKA w Polsce – DLACZEGO WARTO?</vt:lpstr>
      <vt:lpstr>FOTOWOLTAIKA  - ZASADY DZIAŁANIA</vt:lpstr>
      <vt:lpstr>FOTOWOLTAIKA</vt:lpstr>
      <vt:lpstr>PRODUKT KREDYTOWY - PARAMETRY</vt:lpstr>
      <vt:lpstr>PRODUKT KREDYTOWY – PARAMETRY c.d.</vt:lpstr>
      <vt:lpstr>UBEZPIECZENIE OGNIW FOTOWOLTAICZNYCH</vt:lpstr>
      <vt:lpstr>WARUNKI PRZYZNANIA KREDYTU</vt:lpstr>
      <vt:lpstr>ZASADY OCENY ZDOLNOŚCI KREDYTOWEJ</vt:lpstr>
      <vt:lpstr>Dotacja PROW 2007-2013 Profil Klienta - ubieganie się o:</vt:lpstr>
      <vt:lpstr>Kto może zostać Beneficjentem działania Tworzenie i rozwój mikroprzedsiębiorstw?</vt:lpstr>
      <vt:lpstr>Tworzenie i rozwój mikroprzedsiębiorstw może odbywać się na terenie:  </vt:lpstr>
      <vt:lpstr>Jaki jest maksymalny poziom i wysokość pomocy?</vt:lpstr>
      <vt:lpstr>Ustawa Feed in Tariff (FIT) </vt:lpstr>
      <vt:lpstr>WSPÓŁPRACA Z ZAKŁADAMI ENERGETYCZNYMI</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dmuszkie</dc:creator>
  <cp:lastModifiedBy>Rafał Machaliński</cp:lastModifiedBy>
  <cp:revision>50</cp:revision>
  <dcterms:created xsi:type="dcterms:W3CDTF">2013-02-14T09:22:10Z</dcterms:created>
  <dcterms:modified xsi:type="dcterms:W3CDTF">2013-02-20T15:40:53Z</dcterms:modified>
</cp:coreProperties>
</file>